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2"/>
  </p:notesMasterIdLst>
  <p:sldIdLst>
    <p:sldId id="257" r:id="rId3"/>
    <p:sldId id="259" r:id="rId4"/>
    <p:sldId id="258" r:id="rId5"/>
    <p:sldId id="260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32D4E-4A70-41ED-94B9-CCAFF194C1C4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387C4-9C39-4A84-AEE8-6AAC04DD10C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074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EC246-216E-4B06-AAEA-C10617A9A160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8683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192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425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658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8323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576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9798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614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310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A2FC7-FB6D-48F1-AF6C-0415C0AAD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77DDB5-41BE-4470-BF57-9D38F799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0F9FC-CB0D-4C20-8C62-675CE6092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B2AE6A-E7BA-436C-9D9F-087E0FFA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9592E3-4311-454B-AD10-886C10123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450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BA64F-6D87-40DC-A603-9420E6CA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FAE4A-F7C5-4E5D-9204-9033D301D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F22BFD-D4CE-4E37-AD1B-78666B45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38F283-B723-4090-9653-984C2EDA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73524-6A33-44B9-B142-CA2B2493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662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3434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F87BF-1E6F-4DAE-8C85-34C74D87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106974-B514-43F7-843D-DBEEC878F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21EB03-100D-49B2-B531-532AA19B7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3C7C21-3B04-4E12-8B9F-5D08CEB0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FE5347-9AFA-4A36-A3D8-A1D02042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0571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112AF-B6F0-44E7-B5C1-6A74153E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B0A51-70F7-4210-80DA-4F42119042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5A2200-B838-4326-A066-B115C0158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39F807-2779-46DA-9BD0-741273D24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275A9-9D8D-4B1C-8362-59C47A92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858950-0D0E-45AC-B96D-A73F1AEB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1111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F5891-8A1D-4E69-AFA5-E84406E99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D3B4DD-2047-4179-99D0-D039F7AFF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046D59-1F43-4662-90B4-9AF1995ED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A5CF81-5591-4A48-9D74-952D0749D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3A1FCE-54B1-4875-9B92-168035A725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B8874C-5FA0-4776-B4B8-2579B891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67E8DA8-B1F8-4CDA-A3FB-62916E0DF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4183E3-93C2-41C8-9294-AB2C164A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9724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BD9E2F-74CD-4382-861A-7B1C15ACB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4C6D54-FA63-432B-90CE-4621F3B4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35AE770-0248-4260-ABD1-582E96A22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13FA59-AF6A-419E-9FDC-7B6F2C5F5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2964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1779D1-089B-45E8-A5F5-049791838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908FAD-C730-47FE-9FB7-A6A1F3DD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1485E2-D75F-4AF1-A7E5-1669E31B2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3289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771C1E-0ACB-404A-9067-175E3AAC4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192972-9E18-4977-920B-2BCE3DC23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BF2B59-3142-4B21-B8F4-F2E0B8C7A8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E3E6BA-5617-4510-BC73-8FB9F1F6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6F50A2-1B43-49B7-A8C5-A1FA941D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9A109A-7573-4CD3-A448-C08D6845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748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76E43-4611-49EF-A631-3B053153F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226F13-7E67-4CA0-8EFC-CC6D9B966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0C3E93-1783-4E4D-B4C3-BD60467E4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030D14-8263-4100-829D-4E9C2867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BB6C-5024-4FB8-ADCC-36B15D029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486DCA-E63A-4BDC-82B3-14BCC4735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62298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851E40-BEEB-4F8B-B237-D638FC077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4153E9-1B48-4E93-980C-058A13999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874415-C89B-4DAB-9A7F-A8EECA37A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4719A1-7ED2-4017-BA5C-FC575359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851EAA-729F-4CD0-8B07-233D86B76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54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1E82AD-E865-4159-9928-AF8742C4F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880E75-E7CE-4BB5-8C7F-098E7BFB6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C0D04D-FCE2-44DF-9CF3-89649A50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D16E63-CBEB-430B-A561-4BA24E5E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2E443A-AD8E-4A40-BF0C-357FE993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871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796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44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736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3374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0000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581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360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9B48AC3-372E-45DF-89B9-1DAC25B211A6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3CA2B-A3B0-4A38-B624-9E8D5A50F24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939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AC0380E-C12D-431E-A707-762067C35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D32F4A-2DE7-4D20-8EAD-BA094C6B0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002CA5-3427-4AC4-8622-487E3F216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BBEF-6443-4ADE-8E12-93086CDAD6C9}" type="datetimeFigureOut">
              <a:rPr lang="es-CO" smtClean="0"/>
              <a:t>2/10/2021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7CF692-A697-4685-ACAA-F52477F89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A51C03-6BA1-4378-9828-6617D92CF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74F8-20A7-424A-BA40-F7D3C360DF7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8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drive.google.com/file/d/1EYrje8-CWvKEQCzlaOJoca1i6KCgDj2I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1;p13">
            <a:extLst>
              <a:ext uri="{FF2B5EF4-FFF2-40B4-BE49-F238E27FC236}">
                <a16:creationId xmlns:a16="http://schemas.microsoft.com/office/drawing/2014/main" id="{87769743-BA2A-40C4-9677-FFA7EBC227C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10817" y="2438450"/>
            <a:ext cx="11025809" cy="1401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O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ESPISTEMES SIMBIÓTICAS:</a:t>
            </a:r>
            <a:br>
              <a:rPr lang="es-CO" sz="2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dirty="0">
                <a:latin typeface="Papyrus" panose="03070502060502030205" pitchFamily="66" charset="0"/>
              </a:rPr>
              <a:t>Cumbias, quiches, musgos y </a:t>
            </a:r>
            <a:r>
              <a:rPr lang="es-CO" sz="2000" dirty="0" err="1">
                <a:latin typeface="Papyrus" panose="03070502060502030205" pitchFamily="66" charset="0"/>
              </a:rPr>
              <a:t>liquenes</a:t>
            </a:r>
            <a:r>
              <a:rPr lang="es-CO" sz="2000" dirty="0">
                <a:latin typeface="Papyrus" panose="03070502060502030205" pitchFamily="66" charset="0"/>
              </a:rPr>
              <a:t> ;Ni aburridos Ni parásitos</a:t>
            </a:r>
            <a:br>
              <a:rPr lang="es-CO" dirty="0"/>
            </a:br>
            <a:br>
              <a:rPr lang="es-CO" dirty="0"/>
            </a:br>
            <a:r>
              <a:rPr lang="es-CO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Jeannette plaza</a:t>
            </a:r>
            <a:br>
              <a:rPr lang="es-CO" sz="2000" dirty="0">
                <a:solidFill>
                  <a:srgbClr val="FFC000"/>
                </a:solidFill>
                <a:latin typeface="Candara" panose="020E0502030303020204" pitchFamily="34" charset="0"/>
              </a:rPr>
            </a:br>
            <a:r>
              <a:rPr lang="es-CO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Catalina Campuzano</a:t>
            </a:r>
            <a:br>
              <a:rPr lang="es-CO" sz="2000" b="1" dirty="0">
                <a:solidFill>
                  <a:srgbClr val="FFC000"/>
                </a:solidFill>
                <a:latin typeface="Candara" panose="020E0502030303020204" pitchFamily="34" charset="0"/>
              </a:rPr>
            </a:br>
            <a:r>
              <a:rPr lang="es-CO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Martín </a:t>
            </a:r>
            <a:r>
              <a:rPr lang="es-CO" sz="2000" b="1" dirty="0" err="1">
                <a:solidFill>
                  <a:srgbClr val="FFC000"/>
                </a:solidFill>
                <a:latin typeface="Candara" panose="020E0502030303020204" pitchFamily="34" charset="0"/>
              </a:rPr>
              <a:t>Kanekh</a:t>
            </a:r>
            <a:r>
              <a:rPr lang="es-CO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 </a:t>
            </a:r>
            <a:r>
              <a:rPr lang="es-CO" sz="2000" b="1" dirty="0" err="1">
                <a:solidFill>
                  <a:srgbClr val="FFC000"/>
                </a:solidFill>
                <a:latin typeface="Candara" panose="020E0502030303020204" pitchFamily="34" charset="0"/>
              </a:rPr>
              <a:t>Gutierrez</a:t>
            </a:r>
            <a:r>
              <a:rPr lang="es-CO" sz="2000" b="1" dirty="0">
                <a:solidFill>
                  <a:srgbClr val="FFC000"/>
                </a:solidFill>
                <a:latin typeface="Candara" panose="020E0502030303020204" pitchFamily="34" charset="0"/>
              </a:rPr>
              <a:t> </a:t>
            </a:r>
            <a:br>
              <a:rPr lang="es-CO" sz="2000" b="1" dirty="0">
                <a:solidFill>
                  <a:srgbClr val="FFC000"/>
                </a:solidFill>
                <a:latin typeface="Candara" panose="020E0502030303020204" pitchFamily="34" charset="0"/>
              </a:rPr>
            </a:br>
            <a:r>
              <a:rPr lang="es-CO" b="1" dirty="0"/>
              <a:t> </a:t>
            </a:r>
            <a:r>
              <a:rPr lang="es-CO" sz="2000" dirty="0">
                <a:solidFill>
                  <a:schemeClr val="tx1"/>
                </a:solidFill>
                <a:latin typeface="Candara" panose="020E0502030303020204" pitchFamily="34" charset="0"/>
              </a:rPr>
              <a:t>Taller Secretaría de Integración Social Bogotá – Especialización en Comunicación Educativa – Maestría en Comunicación Educación en la Cultura / UNIMINUTO</a:t>
            </a:r>
            <a:br>
              <a:rPr lang="es-CO" sz="2000" dirty="0">
                <a:solidFill>
                  <a:schemeClr val="tx1"/>
                </a:solidFill>
                <a:latin typeface="Candara" panose="020E0502030303020204" pitchFamily="34" charset="0"/>
              </a:rPr>
            </a:br>
            <a:r>
              <a:rPr lang="es-CO" sz="2000" dirty="0">
                <a:solidFill>
                  <a:schemeClr val="tx1"/>
                </a:solidFill>
                <a:latin typeface="Candara" panose="020E0502030303020204" pitchFamily="34" charset="0"/>
              </a:rPr>
              <a:t>Octubre 2021</a:t>
            </a:r>
            <a:br>
              <a:rPr lang="es-CO" dirty="0">
                <a:latin typeface="Candara" panose="020E0502030303020204" pitchFamily="34" charset="0"/>
              </a:rPr>
            </a:br>
            <a:br>
              <a:rPr lang="es-CO" dirty="0"/>
            </a:br>
            <a:r>
              <a:rPr lang="es-CO" dirty="0"/>
              <a:t> </a:t>
            </a:r>
            <a:br>
              <a:rPr lang="es-CO" dirty="0"/>
            </a:br>
            <a:br>
              <a:rPr lang="es-CO" dirty="0"/>
            </a:br>
            <a:endParaRPr sz="2000" b="1" dirty="0">
              <a:solidFill>
                <a:schemeClr val="tx1"/>
              </a:solidFill>
              <a:effectLst/>
              <a:latin typeface="Papyrus" panose="03070502060502030205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EC5C1A-E5A5-456C-BABA-6FC5A63D70F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83" y="200864"/>
            <a:ext cx="2508829" cy="23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C1B7A-1C02-4E45-85E7-65DA17F4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C000"/>
                </a:solidFill>
              </a:rPr>
              <a:t>Cumbia epistemológica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6EA511-9347-4466-8725-4EEDCE7F80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Les </a:t>
            </a:r>
            <a:r>
              <a:rPr lang="es-ES" dirty="0" err="1">
                <a:solidFill>
                  <a:schemeClr val="tx1"/>
                </a:solidFill>
              </a:rPr>
              <a:t>Luthiers</a:t>
            </a:r>
            <a:r>
              <a:rPr lang="es-ES" dirty="0">
                <a:solidFill>
                  <a:schemeClr val="tx1"/>
                </a:solidFill>
              </a:rPr>
              <a:t> en:</a:t>
            </a:r>
          </a:p>
          <a:p>
            <a:r>
              <a:rPr lang="es-ES" dirty="0"/>
              <a:t>https://www.youtube.com/watch?v=p9ZdeARKTzE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9753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1531B-7F63-4E18-ACFD-B01D478A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C000"/>
                </a:solidFill>
              </a:rPr>
              <a:t>EPISTEME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A531EA-3E84-4CEF-8F04-220991011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0" y="1853249"/>
            <a:ext cx="4396341" cy="4403090"/>
          </a:xfrm>
          <a:ln>
            <a:solidFill>
              <a:srgbClr val="FFC0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s-ES" sz="2400" dirty="0"/>
              <a:t>EPISTEMOLOGÍA</a:t>
            </a:r>
          </a:p>
          <a:p>
            <a:r>
              <a:rPr lang="es-ES" sz="2400" dirty="0" err="1"/>
              <a:t>Eurocentrada</a:t>
            </a:r>
            <a:r>
              <a:rPr lang="es-ES" sz="2400" dirty="0"/>
              <a:t>: con pretensiones de universales, basada en miradas históricas lineales</a:t>
            </a:r>
          </a:p>
          <a:p>
            <a:endParaRPr lang="es-ES" sz="2400" dirty="0"/>
          </a:p>
          <a:p>
            <a:r>
              <a:rPr lang="es-ES" sz="2400" dirty="0"/>
              <a:t>RAE (2020): Teoría de los fundamentos y métodos del conocimiento científico </a:t>
            </a:r>
          </a:p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E032FA6-C9B5-4C60-8AFF-CD133BA5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853248"/>
            <a:ext cx="4396341" cy="4403090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/>
              <a:t>EPISTEMICAS</a:t>
            </a:r>
          </a:p>
          <a:p>
            <a:r>
              <a:rPr lang="es-ES" sz="2400" dirty="0"/>
              <a:t>Situadas: para entender e interpretar el mundo en contexto</a:t>
            </a:r>
          </a:p>
          <a:p>
            <a:endParaRPr lang="es-ES" sz="2400" dirty="0"/>
          </a:p>
          <a:p>
            <a:r>
              <a:rPr lang="es-ES" sz="2400" dirty="0"/>
              <a:t>Con trasfondo social en una situación histórica y mediada por la mirada del investigador. (Castorina, 2016)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1610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2AFF1F-3BD7-44CF-A8D8-FF3FF4753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rgbClr val="FFC000"/>
                </a:solidFill>
              </a:rPr>
              <a:t>SIMBIOSIS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A8B143-43A3-489F-8611-A53DC5CF0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887" y="2431366"/>
            <a:ext cx="2946866" cy="576262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Quiche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0792CE-6AC7-4A2C-9489-AD5C01733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4212" y="1904452"/>
            <a:ext cx="2936241" cy="576262"/>
          </a:xfrm>
        </p:spPr>
        <p:txBody>
          <a:bodyPr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Liquenes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D6A6CC1-51FF-4887-82EC-5B9C81C091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33050" y="1504700"/>
            <a:ext cx="2932113" cy="576262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Musgo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A1F4D4-BA45-4603-AF30-5E35A6DB83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8" y="3585746"/>
            <a:ext cx="2806272" cy="2973264"/>
          </a:xfrm>
          <a:prstGeom prst="rect">
            <a:avLst/>
          </a:prstGeom>
          <a:noFill/>
        </p:spPr>
      </p:pic>
      <p:pic>
        <p:nvPicPr>
          <p:cNvPr id="10" name="Imagen 9" descr="http://repository.humboldt.org.co/bitstream/handle/20.500.11761/1767/7947.jpg?sequence=23&amp;isAllowed=y">
            <a:extLst>
              <a:ext uri="{FF2B5EF4-FFF2-40B4-BE49-F238E27FC236}">
                <a16:creationId xmlns:a16="http://schemas.microsoft.com/office/drawing/2014/main" id="{5EB4DA46-7595-457B-8CF6-109ACEC8F99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12" y="2884938"/>
            <a:ext cx="2946794" cy="232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 descr="http://repository.humboldt.org.co/bitstream/handle/20.500.11761/1767/7864.jpg?sequence=10&amp;isAllowed=y">
            <a:extLst>
              <a:ext uri="{FF2B5EF4-FFF2-40B4-BE49-F238E27FC236}">
                <a16:creationId xmlns:a16="http://schemas.microsoft.com/office/drawing/2014/main" id="{61AFDEFC-2582-4D91-BA7E-3737BF36693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76" y="2480714"/>
            <a:ext cx="3121660" cy="20656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A45708F-922F-4E77-8EC3-49EDCC2314D7}"/>
              </a:ext>
            </a:extLst>
          </p:cNvPr>
          <p:cNvSpPr txBox="1"/>
          <p:nvPr/>
        </p:nvSpPr>
        <p:spPr>
          <a:xfrm>
            <a:off x="7433050" y="5209839"/>
            <a:ext cx="3932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/>
              <a:t>Fotos de Francisco Nieto Montaño en repositorio de Instituto de recursos biológicos Alexander </a:t>
            </a:r>
            <a:r>
              <a:rPr lang="es-CO" sz="1600" dirty="0" err="1"/>
              <a:t>Humbolt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347313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905B9-5ED1-47CC-A18A-29DE97F0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95" y="122531"/>
            <a:ext cx="10515600" cy="894508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FFC000"/>
                </a:solidFill>
              </a:rPr>
              <a:t>Resignificación y apropiación</a:t>
            </a:r>
            <a:endParaRPr lang="es-CO" sz="4000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9E88E8-D4D1-489E-9DD2-F46C381BC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0" y="1648343"/>
            <a:ext cx="11905862" cy="60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i="1" dirty="0">
                <a:solidFill>
                  <a:schemeClr val="bg1"/>
                </a:solidFill>
              </a:rPr>
              <a:t>La palabra como herida / La palabra como posibilidad de agencia (</a:t>
            </a:r>
            <a:r>
              <a:rPr lang="es-ES" i="1" dirty="0" err="1">
                <a:solidFill>
                  <a:schemeClr val="bg1"/>
                </a:solidFill>
              </a:rPr>
              <a:t>Buttler</a:t>
            </a:r>
            <a:r>
              <a:rPr lang="es-ES" i="1" dirty="0">
                <a:solidFill>
                  <a:schemeClr val="bg1"/>
                </a:solidFill>
              </a:rPr>
              <a:t>, 1997)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7377CB6F-8EFE-400B-9446-842B6C3B76A1}"/>
              </a:ext>
            </a:extLst>
          </p:cNvPr>
          <p:cNvSpPr txBox="1">
            <a:spLocks/>
          </p:cNvSpPr>
          <p:nvPr/>
        </p:nvSpPr>
        <p:spPr>
          <a:xfrm>
            <a:off x="327676" y="3209732"/>
            <a:ext cx="3404569" cy="1576872"/>
          </a:xfrm>
          <a:prstGeom prst="rect">
            <a:avLst/>
          </a:prstGeom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Comunidad epistémica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Diálogo epistémico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Condiciones óptimas de equidad epistémica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ABA41F3-5873-4DE4-9C25-1C2178A9E7D9}"/>
              </a:ext>
            </a:extLst>
          </p:cNvPr>
          <p:cNvSpPr txBox="1">
            <a:spLocks/>
          </p:cNvSpPr>
          <p:nvPr/>
        </p:nvSpPr>
        <p:spPr>
          <a:xfrm>
            <a:off x="4258974" y="3209732"/>
            <a:ext cx="3404569" cy="1576872"/>
          </a:xfrm>
          <a:prstGeom prst="rect">
            <a:avLst/>
          </a:prstGeom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Bioepistemología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Inter-somos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71EDB7-0BCA-4864-8B73-A0399733E68A}"/>
              </a:ext>
            </a:extLst>
          </p:cNvPr>
          <p:cNvSpPr/>
          <p:nvPr/>
        </p:nvSpPr>
        <p:spPr>
          <a:xfrm>
            <a:off x="507611" y="4931202"/>
            <a:ext cx="267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Luz Lazos Ramírez, Xenia Rueda Romero y otros (2018)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0BF45A5-5701-4541-9CBD-BDFA38B94D3E}"/>
              </a:ext>
            </a:extLst>
          </p:cNvPr>
          <p:cNvSpPr/>
          <p:nvPr/>
        </p:nvSpPr>
        <p:spPr>
          <a:xfrm>
            <a:off x="4614863" y="4931201"/>
            <a:ext cx="267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Esperanza Cerón (2014)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1718A81-253E-44D2-AFCC-2C9AA9B60CB1}"/>
              </a:ext>
            </a:extLst>
          </p:cNvPr>
          <p:cNvSpPr txBox="1">
            <a:spLocks/>
          </p:cNvSpPr>
          <p:nvPr/>
        </p:nvSpPr>
        <p:spPr>
          <a:xfrm>
            <a:off x="8348893" y="3209732"/>
            <a:ext cx="3404569" cy="1576872"/>
          </a:xfrm>
          <a:prstGeom prst="rect">
            <a:avLst/>
          </a:prstGeom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Epistemes simbióticas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Inter-pertenecemos</a:t>
            </a: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60C97EE-FCA2-4818-9EBB-40D1BFC4F437}"/>
              </a:ext>
            </a:extLst>
          </p:cNvPr>
          <p:cNvSpPr/>
          <p:nvPr/>
        </p:nvSpPr>
        <p:spPr>
          <a:xfrm>
            <a:off x="8546161" y="4932658"/>
            <a:ext cx="2674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Jeannette Plaza (2019)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79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A342E11-2501-4E8F-A7C7-525B34D4C1C4}"/>
              </a:ext>
            </a:extLst>
          </p:cNvPr>
          <p:cNvSpPr/>
          <p:nvPr/>
        </p:nvSpPr>
        <p:spPr>
          <a:xfrm>
            <a:off x="647114" y="302359"/>
            <a:ext cx="106492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7200" dirty="0">
                <a:solidFill>
                  <a:srgbClr val="FFC000"/>
                </a:solidFill>
              </a:rPr>
              <a:t>¿CUALES SON LAS PREGUNTAS Y MANERAS DE RESOLVERLAS EN LAS AULAS DE PRIMERA INFANCIA?</a:t>
            </a:r>
            <a:endParaRPr lang="es-CO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47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2A4B444-7CB5-448D-8E0D-370997CB43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0671" y="520505"/>
            <a:ext cx="10325685" cy="600690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3320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01F615-BEA6-4466-A994-4577C69A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rgbClr val="FFC000"/>
                </a:solidFill>
              </a:rPr>
              <a:t>PERSPECTIVA SIMBIÓTICA</a:t>
            </a:r>
            <a:endParaRPr lang="es-CO" dirty="0">
              <a:solidFill>
                <a:srgbClr val="FFC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3CE24A-C1B8-4366-BA61-B4014E7BF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38711" cy="3604504"/>
          </a:xfrm>
          <a:ln>
            <a:solidFill>
              <a:srgbClr val="FFC000"/>
            </a:solidFill>
          </a:ln>
        </p:spPr>
        <p:txBody>
          <a:bodyPr>
            <a:normAutofit fontScale="55000" lnSpcReduction="20000"/>
          </a:bodyPr>
          <a:lstStyle/>
          <a:p>
            <a:endParaRPr lang="es-CO" b="1" dirty="0">
              <a:solidFill>
                <a:schemeClr val="bg1"/>
              </a:solidFill>
            </a:endParaRPr>
          </a:p>
          <a:p>
            <a:endParaRPr lang="es-CO" b="1" dirty="0">
              <a:solidFill>
                <a:schemeClr val="bg1"/>
              </a:solidFill>
            </a:endParaRPr>
          </a:p>
          <a:p>
            <a:r>
              <a:rPr lang="es-CO" sz="3600" b="1" dirty="0">
                <a:solidFill>
                  <a:schemeClr val="bg1"/>
                </a:solidFill>
              </a:rPr>
              <a:t>Usos más frecuentes</a:t>
            </a:r>
            <a:r>
              <a:rPr lang="es-CO" sz="3600" dirty="0">
                <a:solidFill>
                  <a:schemeClr val="bg1"/>
                </a:solidFill>
              </a:rPr>
              <a:t>: Encuentros sagrados</a:t>
            </a:r>
          </a:p>
          <a:p>
            <a:pPr marL="0" indent="0">
              <a:buNone/>
            </a:pPr>
            <a:endParaRPr lang="es-CO" sz="3600" dirty="0">
              <a:solidFill>
                <a:schemeClr val="bg1"/>
              </a:solidFill>
            </a:endParaRPr>
          </a:p>
          <a:p>
            <a:r>
              <a:rPr lang="es-CO" sz="3600" b="1" dirty="0">
                <a:solidFill>
                  <a:schemeClr val="bg1"/>
                </a:solidFill>
              </a:rPr>
              <a:t>Según su finalidad</a:t>
            </a:r>
            <a:r>
              <a:rPr lang="es-CO" sz="3600" dirty="0">
                <a:solidFill>
                  <a:schemeClr val="bg1"/>
                </a:solidFill>
              </a:rPr>
              <a:t>: Sincronizarse individual y colectivamente con lo existente</a:t>
            </a:r>
          </a:p>
          <a:p>
            <a:pPr marL="0" indent="0">
              <a:buNone/>
            </a:pPr>
            <a:endParaRPr lang="es-CO" sz="3600" dirty="0">
              <a:solidFill>
                <a:schemeClr val="bg1"/>
              </a:solidFill>
            </a:endParaRPr>
          </a:p>
          <a:p>
            <a:r>
              <a:rPr lang="es-CO" sz="3600" b="1" dirty="0">
                <a:solidFill>
                  <a:schemeClr val="bg1"/>
                </a:solidFill>
              </a:rPr>
              <a:t>Tipo o estrategia</a:t>
            </a:r>
            <a:r>
              <a:rPr lang="es-CO" sz="3600" dirty="0">
                <a:solidFill>
                  <a:schemeClr val="bg1"/>
                </a:solidFill>
              </a:rPr>
              <a:t>:  </a:t>
            </a:r>
          </a:p>
          <a:p>
            <a:pPr marL="0" indent="0">
              <a:buNone/>
            </a:pPr>
            <a:r>
              <a:rPr lang="es-CO" sz="3600" dirty="0">
                <a:solidFill>
                  <a:schemeClr val="bg1"/>
                </a:solidFill>
              </a:rPr>
              <a:t>Respetar el camino - Contemplación</a:t>
            </a: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</a:rPr>
              <a:t> </a:t>
            </a:r>
          </a:p>
          <a:p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93E539-AAA1-4CE6-ABBF-A36E5B10C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8634"/>
            <a:ext cx="5181600" cy="4798329"/>
          </a:xfrm>
          <a:ln>
            <a:solidFill>
              <a:srgbClr val="FFC000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CO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Instrumentos para recolección de información privilegiados</a:t>
            </a:r>
            <a:r>
              <a:rPr lang="es-CO" dirty="0">
                <a:solidFill>
                  <a:schemeClr val="bg1"/>
                </a:solidFill>
              </a:rPr>
              <a:t>: </a:t>
            </a:r>
          </a:p>
          <a:p>
            <a:pPr lvl="0"/>
            <a:r>
              <a:rPr lang="es-CO" dirty="0">
                <a:solidFill>
                  <a:schemeClr val="bg1"/>
                </a:solidFill>
              </a:rPr>
              <a:t>Diálogo de saberes multidimensional.</a:t>
            </a:r>
          </a:p>
          <a:p>
            <a:pPr lvl="0"/>
            <a:r>
              <a:rPr lang="es-CO" dirty="0">
                <a:solidFill>
                  <a:schemeClr val="bg1"/>
                </a:solidFill>
              </a:rPr>
              <a:t>Ejercicios </a:t>
            </a:r>
            <a:r>
              <a:rPr lang="es-CO" dirty="0" err="1">
                <a:solidFill>
                  <a:schemeClr val="bg1"/>
                </a:solidFill>
              </a:rPr>
              <a:t>interhistóricos</a:t>
            </a:r>
            <a:endParaRPr lang="es-CO" dirty="0">
              <a:solidFill>
                <a:schemeClr val="bg1"/>
              </a:solidFill>
            </a:endParaRPr>
          </a:p>
          <a:p>
            <a:pPr lvl="0"/>
            <a:r>
              <a:rPr lang="es-CO" dirty="0">
                <a:solidFill>
                  <a:schemeClr val="bg1"/>
                </a:solidFill>
              </a:rPr>
              <a:t>Voltear los ojos hacia adentro.</a:t>
            </a: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Temas, poblaciones privilegiados</a:t>
            </a:r>
            <a:r>
              <a:rPr lang="es-CO" dirty="0">
                <a:solidFill>
                  <a:schemeClr val="bg1"/>
                </a:solidFill>
              </a:rPr>
              <a:t>:</a:t>
            </a:r>
          </a:p>
          <a:p>
            <a:pPr lvl="0"/>
            <a:r>
              <a:rPr lang="es-CO" dirty="0">
                <a:solidFill>
                  <a:schemeClr val="bg1"/>
                </a:solidFill>
              </a:rPr>
              <a:t>Comprensión de narrativas </a:t>
            </a:r>
          </a:p>
          <a:p>
            <a:pPr lvl="0"/>
            <a:r>
              <a:rPr lang="es-CO" dirty="0">
                <a:solidFill>
                  <a:schemeClr val="bg1"/>
                </a:solidFill>
              </a:rPr>
              <a:t>Temas decoloniales</a:t>
            </a:r>
          </a:p>
          <a:p>
            <a:pPr lvl="0"/>
            <a:r>
              <a:rPr lang="es-CO" dirty="0">
                <a:solidFill>
                  <a:schemeClr val="bg1"/>
                </a:solidFill>
              </a:rPr>
              <a:t>Inspiraciones originarias</a:t>
            </a:r>
          </a:p>
          <a:p>
            <a:pPr marL="0" indent="0">
              <a:buNone/>
            </a:pPr>
            <a:endParaRPr lang="es-CO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O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O" b="1" dirty="0">
                <a:solidFill>
                  <a:schemeClr val="bg1"/>
                </a:solidFill>
              </a:rPr>
              <a:t>Análisis de información</a:t>
            </a:r>
            <a:r>
              <a:rPr lang="es-CO" dirty="0">
                <a:solidFill>
                  <a:schemeClr val="bg1"/>
                </a:solidFill>
              </a:rPr>
              <a:t>: </a:t>
            </a:r>
          </a:p>
          <a:p>
            <a:pPr marL="0" indent="0">
              <a:buNone/>
            </a:pPr>
            <a:r>
              <a:rPr lang="es-CO" dirty="0">
                <a:solidFill>
                  <a:schemeClr val="bg1"/>
                </a:solidFill>
              </a:rPr>
              <a:t>Contrastación complementaria entre intuiciones y prácticas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010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565A0F6B-EAC5-4E94-9793-DB9B01C73444}"/>
              </a:ext>
            </a:extLst>
          </p:cNvPr>
          <p:cNvGrpSpPr/>
          <p:nvPr/>
        </p:nvGrpSpPr>
        <p:grpSpPr>
          <a:xfrm>
            <a:off x="485374" y="2078019"/>
            <a:ext cx="2350369" cy="2038592"/>
            <a:chOff x="0" y="0"/>
            <a:chExt cx="5139332" cy="4141269"/>
          </a:xfrm>
        </p:grpSpPr>
        <p:sp>
          <p:nvSpPr>
            <p:cNvPr id="3" name="Sol 2">
              <a:extLst>
                <a:ext uri="{FF2B5EF4-FFF2-40B4-BE49-F238E27FC236}">
                  <a16:creationId xmlns:a16="http://schemas.microsoft.com/office/drawing/2014/main" id="{F866F095-9561-4511-AE83-9922887FF08D}"/>
                </a:ext>
              </a:extLst>
            </p:cNvPr>
            <p:cNvSpPr/>
            <p:nvPr/>
          </p:nvSpPr>
          <p:spPr>
            <a:xfrm>
              <a:off x="1481601" y="154745"/>
              <a:ext cx="262467" cy="262467"/>
            </a:xfrm>
            <a:prstGeom prst="su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" name="Sol 3">
              <a:extLst>
                <a:ext uri="{FF2B5EF4-FFF2-40B4-BE49-F238E27FC236}">
                  <a16:creationId xmlns:a16="http://schemas.microsoft.com/office/drawing/2014/main" id="{FD5B9C8D-F1A7-496E-946E-F55E3FA88CB5}"/>
                </a:ext>
              </a:extLst>
            </p:cNvPr>
            <p:cNvSpPr/>
            <p:nvPr/>
          </p:nvSpPr>
          <p:spPr>
            <a:xfrm>
              <a:off x="4041921" y="1266093"/>
              <a:ext cx="262467" cy="262467"/>
            </a:xfrm>
            <a:prstGeom prst="su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5" name="Sol 4">
              <a:extLst>
                <a:ext uri="{FF2B5EF4-FFF2-40B4-BE49-F238E27FC236}">
                  <a16:creationId xmlns:a16="http://schemas.microsoft.com/office/drawing/2014/main" id="{C9F18927-8F42-40A0-ABB0-3071BECF4AB6}"/>
                </a:ext>
              </a:extLst>
            </p:cNvPr>
            <p:cNvSpPr/>
            <p:nvPr/>
          </p:nvSpPr>
          <p:spPr>
            <a:xfrm>
              <a:off x="2325663" y="1139483"/>
              <a:ext cx="262467" cy="262467"/>
            </a:xfrm>
            <a:prstGeom prst="su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6" name="Sol 5">
              <a:extLst>
                <a:ext uri="{FF2B5EF4-FFF2-40B4-BE49-F238E27FC236}">
                  <a16:creationId xmlns:a16="http://schemas.microsoft.com/office/drawing/2014/main" id="{2B053FF0-B4D1-4F87-BA8E-B0E2B42D8D09}"/>
                </a:ext>
              </a:extLst>
            </p:cNvPr>
            <p:cNvSpPr/>
            <p:nvPr/>
          </p:nvSpPr>
          <p:spPr>
            <a:xfrm>
              <a:off x="3408875" y="0"/>
              <a:ext cx="262467" cy="262467"/>
            </a:xfrm>
            <a:prstGeom prst="su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7" name="Sol 6">
              <a:extLst>
                <a:ext uri="{FF2B5EF4-FFF2-40B4-BE49-F238E27FC236}">
                  <a16:creationId xmlns:a16="http://schemas.microsoft.com/office/drawing/2014/main" id="{8B61A33C-E4B0-4E27-82FD-24D6D1E834AC}"/>
                </a:ext>
              </a:extLst>
            </p:cNvPr>
            <p:cNvSpPr/>
            <p:nvPr/>
          </p:nvSpPr>
          <p:spPr>
            <a:xfrm>
              <a:off x="4759374" y="548640"/>
              <a:ext cx="262467" cy="262467"/>
            </a:xfrm>
            <a:prstGeom prst="sun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8" name="Arco de bloque 7">
              <a:extLst>
                <a:ext uri="{FF2B5EF4-FFF2-40B4-BE49-F238E27FC236}">
                  <a16:creationId xmlns:a16="http://schemas.microsoft.com/office/drawing/2014/main" id="{B74BBEC4-CB4A-46CB-86DB-1E6914E5D4C8}"/>
                </a:ext>
              </a:extLst>
            </p:cNvPr>
            <p:cNvSpPr/>
            <p:nvPr/>
          </p:nvSpPr>
          <p:spPr>
            <a:xfrm rot="5400000">
              <a:off x="-368300" y="1990579"/>
              <a:ext cx="1871134" cy="1134533"/>
            </a:xfrm>
            <a:prstGeom prst="blockArc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AC09B78A-384F-4292-83C5-B41D7ADF0351}"/>
                </a:ext>
              </a:extLst>
            </p:cNvPr>
            <p:cNvSpPr/>
            <p:nvPr/>
          </p:nvSpPr>
          <p:spPr>
            <a:xfrm>
              <a:off x="474986" y="2110154"/>
              <a:ext cx="364604" cy="759655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0" name="Forma libre 46">
              <a:extLst>
                <a:ext uri="{FF2B5EF4-FFF2-40B4-BE49-F238E27FC236}">
                  <a16:creationId xmlns:a16="http://schemas.microsoft.com/office/drawing/2014/main" id="{452C3239-FE63-4D1A-BFCF-2D993EFD7BCE}"/>
                </a:ext>
              </a:extLst>
            </p:cNvPr>
            <p:cNvSpPr/>
            <p:nvPr/>
          </p:nvSpPr>
          <p:spPr>
            <a:xfrm>
              <a:off x="1439398" y="2869809"/>
              <a:ext cx="3699934" cy="1271460"/>
            </a:xfrm>
            <a:custGeom>
              <a:avLst/>
              <a:gdLst>
                <a:gd name="connsiteX0" fmla="*/ 0 w 3699934"/>
                <a:gd name="connsiteY0" fmla="*/ 865059 h 1271460"/>
                <a:gd name="connsiteX1" fmla="*/ 355600 w 3699934"/>
                <a:gd name="connsiteY1" fmla="*/ 9926 h 1271460"/>
                <a:gd name="connsiteX2" fmla="*/ 795867 w 3699934"/>
                <a:gd name="connsiteY2" fmla="*/ 1271459 h 1271460"/>
                <a:gd name="connsiteX3" fmla="*/ 1828800 w 3699934"/>
                <a:gd name="connsiteY3" fmla="*/ 1459 h 1271460"/>
                <a:gd name="connsiteX4" fmla="*/ 2760134 w 3699934"/>
                <a:gd name="connsiteY4" fmla="*/ 1000526 h 1271460"/>
                <a:gd name="connsiteX5" fmla="*/ 3691467 w 3699934"/>
                <a:gd name="connsiteY5" fmla="*/ 162326 h 1271460"/>
                <a:gd name="connsiteX6" fmla="*/ 3691467 w 3699934"/>
                <a:gd name="connsiteY6" fmla="*/ 162326 h 1271460"/>
                <a:gd name="connsiteX7" fmla="*/ 3699934 w 3699934"/>
                <a:gd name="connsiteY7" fmla="*/ 162326 h 1271460"/>
                <a:gd name="connsiteX8" fmla="*/ 3699934 w 3699934"/>
                <a:gd name="connsiteY8" fmla="*/ 162326 h 1271460"/>
                <a:gd name="connsiteX9" fmla="*/ 3699934 w 3699934"/>
                <a:gd name="connsiteY9" fmla="*/ 153859 h 1271460"/>
                <a:gd name="connsiteX10" fmla="*/ 3699934 w 3699934"/>
                <a:gd name="connsiteY10" fmla="*/ 170793 h 127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9934" h="1271460">
                  <a:moveTo>
                    <a:pt x="0" y="865059"/>
                  </a:moveTo>
                  <a:cubicBezTo>
                    <a:pt x="111478" y="403626"/>
                    <a:pt x="222956" y="-57807"/>
                    <a:pt x="355600" y="9926"/>
                  </a:cubicBezTo>
                  <a:cubicBezTo>
                    <a:pt x="488244" y="77659"/>
                    <a:pt x="550334" y="1272870"/>
                    <a:pt x="795867" y="1271459"/>
                  </a:cubicBezTo>
                  <a:cubicBezTo>
                    <a:pt x="1041400" y="1270048"/>
                    <a:pt x="1501422" y="46614"/>
                    <a:pt x="1828800" y="1459"/>
                  </a:cubicBezTo>
                  <a:cubicBezTo>
                    <a:pt x="2156178" y="-43696"/>
                    <a:pt x="2449690" y="973715"/>
                    <a:pt x="2760134" y="1000526"/>
                  </a:cubicBezTo>
                  <a:cubicBezTo>
                    <a:pt x="3070579" y="1027337"/>
                    <a:pt x="3691467" y="162326"/>
                    <a:pt x="3691467" y="162326"/>
                  </a:cubicBezTo>
                  <a:lnTo>
                    <a:pt x="3691467" y="162326"/>
                  </a:lnTo>
                  <a:lnTo>
                    <a:pt x="3699934" y="162326"/>
                  </a:lnTo>
                  <a:lnTo>
                    <a:pt x="3699934" y="162326"/>
                  </a:lnTo>
                  <a:lnTo>
                    <a:pt x="3699934" y="153859"/>
                  </a:lnTo>
                  <a:lnTo>
                    <a:pt x="3699934" y="170793"/>
                  </a:lnTo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00CB8D-2552-4571-90B6-037A8DA9E590}"/>
              </a:ext>
            </a:extLst>
          </p:cNvPr>
          <p:cNvSpPr txBox="1"/>
          <p:nvPr/>
        </p:nvSpPr>
        <p:spPr>
          <a:xfrm>
            <a:off x="1832020" y="422031"/>
            <a:ext cx="7456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accent2"/>
                </a:solidFill>
              </a:rPr>
              <a:t>EJERCICIO CONTEMPLATIVO</a:t>
            </a:r>
            <a:endParaRPr lang="es-CO" sz="4000" dirty="0">
              <a:solidFill>
                <a:schemeClr val="accent2"/>
              </a:solidFill>
            </a:endParaRPr>
          </a:p>
        </p:txBody>
      </p:sp>
      <p:pic>
        <p:nvPicPr>
          <p:cNvPr id="12" name="image13.png">
            <a:extLst>
              <a:ext uri="{FF2B5EF4-FFF2-40B4-BE49-F238E27FC236}">
                <a16:creationId xmlns:a16="http://schemas.microsoft.com/office/drawing/2014/main" id="{430F3F3C-E83C-4D99-ACE8-F8684275B2D4}"/>
              </a:ext>
            </a:extLst>
          </p:cNvPr>
          <p:cNvPicPr/>
          <p:nvPr/>
        </p:nvPicPr>
        <p:blipFill>
          <a:blip r:embed="rId2"/>
          <a:srcRect r="3045"/>
          <a:stretch>
            <a:fillRect/>
          </a:stretch>
        </p:blipFill>
        <p:spPr>
          <a:xfrm>
            <a:off x="4115500" y="2078019"/>
            <a:ext cx="3249490" cy="1870857"/>
          </a:xfrm>
          <a:prstGeom prst="rect">
            <a:avLst/>
          </a:prstGeom>
          <a:ln/>
          <a:effectLst>
            <a:glow rad="127000">
              <a:schemeClr val="accent4"/>
            </a:glo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674D90-BEFF-4C1E-8774-72FE178FC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964" y="1662287"/>
            <a:ext cx="3157957" cy="2908964"/>
          </a:xfrm>
          <a:prstGeom prst="rect">
            <a:avLst/>
          </a:prstGeom>
        </p:spPr>
      </p:pic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7F5184E-BC29-4C41-9951-0D69FF3F552A}"/>
              </a:ext>
            </a:extLst>
          </p:cNvPr>
          <p:cNvSpPr txBox="1">
            <a:spLocks/>
          </p:cNvSpPr>
          <p:nvPr/>
        </p:nvSpPr>
        <p:spPr>
          <a:xfrm>
            <a:off x="143069" y="5161556"/>
            <a:ext cx="11905862" cy="7010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i="1" dirty="0">
                <a:solidFill>
                  <a:schemeClr val="bg1"/>
                </a:solidFill>
              </a:rPr>
              <a:t>Audio Amigo Pino: </a:t>
            </a:r>
          </a:p>
          <a:p>
            <a:pPr marL="0" indent="0" algn="ctr">
              <a:buNone/>
            </a:pPr>
            <a:r>
              <a:rPr lang="es-CO" dirty="0">
                <a:hlinkClick r:id="rId4"/>
              </a:rPr>
              <a:t>https://drive.google.com/file/d/1EYrje8-CWvKEQCzlaOJoca1i6KCgDj2I/view?usp=sharing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487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1234</TotalTime>
  <Words>254</Words>
  <Application>Microsoft Office PowerPoint</Application>
  <PresentationFormat>Panorámica</PresentationFormat>
  <Paragraphs>59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Candara</vt:lpstr>
      <vt:lpstr>Century Gothic</vt:lpstr>
      <vt:lpstr>Papyrus</vt:lpstr>
      <vt:lpstr>Wingdings 3</vt:lpstr>
      <vt:lpstr>Ion</vt:lpstr>
      <vt:lpstr>Tema de Office</vt:lpstr>
      <vt:lpstr>ESPISTEMES SIMBIÓTICAS: Cumbias, quiches, musgos y liquenes ;Ni aburridos Ni parásitos  Jeannette plaza Catalina Campuzano Martín Kanekh Gutierrez   Taller Secretaría de Integración Social Bogotá – Especialización en Comunicación Educativa – Maestría en Comunicación Educación en la Cultura / UNIMINUTO Octubre 2021     </vt:lpstr>
      <vt:lpstr>Cumbia epistemológica</vt:lpstr>
      <vt:lpstr>EPISTEME</vt:lpstr>
      <vt:lpstr>SIMBIOSIS</vt:lpstr>
      <vt:lpstr>Resignificación y apropiación</vt:lpstr>
      <vt:lpstr>Presentación de PowerPoint</vt:lpstr>
      <vt:lpstr>Presentación de PowerPoint</vt:lpstr>
      <vt:lpstr>PERSPECTIVA SIMBIÓTICA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JEANNETTE PLAZA ZUÑIGA</dc:creator>
  <cp:lastModifiedBy>CATALINA CAMPUZANO RODRIGUEZ</cp:lastModifiedBy>
  <cp:revision>18</cp:revision>
  <dcterms:created xsi:type="dcterms:W3CDTF">2021-09-30T16:43:06Z</dcterms:created>
  <dcterms:modified xsi:type="dcterms:W3CDTF">2021-10-02T16:41:36Z</dcterms:modified>
</cp:coreProperties>
</file>