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2" r:id="rId6"/>
    <p:sldId id="263" r:id="rId7"/>
    <p:sldId id="264" r:id="rId8"/>
    <p:sldId id="25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F39A85-288E-4C0A-A321-2B689CD8B80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ED6F132F-B602-455D-BBA5-047F9A6D006A}">
      <dgm:prSet/>
      <dgm:spPr/>
      <dgm:t>
        <a:bodyPr/>
        <a:lstStyle/>
        <a:p>
          <a:r>
            <a:rPr lang="es-ES"/>
            <a:t>El análisis de contenido visual es una técnica que consiste en aplicar un conjunto de reglas o categorías para codificar y cuantificar el contenido de una imagen o un video². El análisis de contenido visual puede ser manual o automatizado, y puede tener diferentes objetivos, como³:</a:t>
          </a:r>
          <a:endParaRPr lang="en-US"/>
        </a:p>
      </dgm:t>
    </dgm:pt>
    <dgm:pt modelId="{665454F6-8737-4CD6-A4BB-B9CB79F07607}" type="parTrans" cxnId="{40E08161-20B0-41AE-8D86-87E5C05EFB6D}">
      <dgm:prSet/>
      <dgm:spPr/>
      <dgm:t>
        <a:bodyPr/>
        <a:lstStyle/>
        <a:p>
          <a:endParaRPr lang="en-US"/>
        </a:p>
      </dgm:t>
    </dgm:pt>
    <dgm:pt modelId="{D7000FCD-1A00-4AA6-B850-D8C0409A954F}" type="sibTrans" cxnId="{40E08161-20B0-41AE-8D86-87E5C05EFB6D}">
      <dgm:prSet/>
      <dgm:spPr/>
      <dgm:t>
        <a:bodyPr/>
        <a:lstStyle/>
        <a:p>
          <a:endParaRPr lang="en-US"/>
        </a:p>
      </dgm:t>
    </dgm:pt>
    <dgm:pt modelId="{4ABE02E0-7105-4181-B65C-38F2ADB24814}">
      <dgm:prSet/>
      <dgm:spPr/>
      <dgm:t>
        <a:bodyPr/>
        <a:lstStyle/>
        <a:p>
          <a:r>
            <a:rPr lang="es-ES"/>
            <a:t>- 	**Describir el contenido**: Identificar los elementos que componen la imagen o el video, como personas, objetos, colores, formas, etc.</a:t>
          </a:r>
          <a:endParaRPr lang="en-US"/>
        </a:p>
      </dgm:t>
    </dgm:pt>
    <dgm:pt modelId="{4240F426-B77E-43DB-A183-67CF688DB50C}" type="parTrans" cxnId="{E1E2A881-49EC-476E-A2E8-AC7489A70424}">
      <dgm:prSet/>
      <dgm:spPr/>
      <dgm:t>
        <a:bodyPr/>
        <a:lstStyle/>
        <a:p>
          <a:endParaRPr lang="en-US"/>
        </a:p>
      </dgm:t>
    </dgm:pt>
    <dgm:pt modelId="{7D6A5DE1-A256-4BFF-8CB4-4165436883C0}" type="sibTrans" cxnId="{E1E2A881-49EC-476E-A2E8-AC7489A70424}">
      <dgm:prSet/>
      <dgm:spPr/>
      <dgm:t>
        <a:bodyPr/>
        <a:lstStyle/>
        <a:p>
          <a:endParaRPr lang="en-US"/>
        </a:p>
      </dgm:t>
    </dgm:pt>
    <dgm:pt modelId="{E35BD4AC-B041-4F92-A2FD-EA33BC5F49F0}">
      <dgm:prSet/>
      <dgm:spPr/>
      <dgm:t>
        <a:bodyPr/>
        <a:lstStyle/>
        <a:p>
          <a:r>
            <a:rPr lang="es-ES"/>
            <a:t>**Interpretar el significado**: Analizar el mensaje que transmite la imagen o el video, como el tema, el propósito, la intención, la emoción, etc.</a:t>
          </a:r>
          <a:endParaRPr lang="en-US"/>
        </a:p>
      </dgm:t>
    </dgm:pt>
    <dgm:pt modelId="{B2D83E17-E745-44BF-9B22-3C035916EE92}" type="parTrans" cxnId="{5262D5BC-24A9-4055-86D7-C40A2DA33EBB}">
      <dgm:prSet/>
      <dgm:spPr/>
      <dgm:t>
        <a:bodyPr/>
        <a:lstStyle/>
        <a:p>
          <a:endParaRPr lang="en-US"/>
        </a:p>
      </dgm:t>
    </dgm:pt>
    <dgm:pt modelId="{634668EC-99C0-4DB5-9737-72F065B66204}" type="sibTrans" cxnId="{5262D5BC-24A9-4055-86D7-C40A2DA33EBB}">
      <dgm:prSet/>
      <dgm:spPr/>
      <dgm:t>
        <a:bodyPr/>
        <a:lstStyle/>
        <a:p>
          <a:endParaRPr lang="en-US"/>
        </a:p>
      </dgm:t>
    </dgm:pt>
    <dgm:pt modelId="{8466E2E2-1BD7-4115-A163-ED9C80599DAF}">
      <dgm:prSet/>
      <dgm:spPr/>
      <dgm:t>
        <a:bodyPr/>
        <a:lstStyle/>
        <a:p>
          <a:r>
            <a:rPr lang="es-ES"/>
            <a:t>**Comparar el contenido**: Establecer similitudes y diferencias entre varias imágenes o videos, como el estilo, la técnica, la época, etc.</a:t>
          </a:r>
          <a:endParaRPr lang="en-US"/>
        </a:p>
      </dgm:t>
    </dgm:pt>
    <dgm:pt modelId="{022C2A93-6769-4A3D-AD5D-986C3161DC2B}" type="parTrans" cxnId="{C97F3EE6-14D2-4D17-AF58-82E8C34F34DC}">
      <dgm:prSet/>
      <dgm:spPr/>
      <dgm:t>
        <a:bodyPr/>
        <a:lstStyle/>
        <a:p>
          <a:endParaRPr lang="en-US"/>
        </a:p>
      </dgm:t>
    </dgm:pt>
    <dgm:pt modelId="{EC56A8F8-4134-4E8C-8882-BEEE39876626}" type="sibTrans" cxnId="{C97F3EE6-14D2-4D17-AF58-82E8C34F34DC}">
      <dgm:prSet/>
      <dgm:spPr/>
      <dgm:t>
        <a:bodyPr/>
        <a:lstStyle/>
        <a:p>
          <a:endParaRPr lang="en-US"/>
        </a:p>
      </dgm:t>
    </dgm:pt>
    <dgm:pt modelId="{8590766D-D52D-48D4-943A-9319D76F681A}">
      <dgm:prSet/>
      <dgm:spPr/>
      <dgm:t>
        <a:bodyPr/>
        <a:lstStyle/>
        <a:p>
          <a:r>
            <a:rPr lang="es-ES"/>
            <a:t>- 	**Evaluar el impacto**: Medir la influencia que tiene la imagen o el video sobre el público, 	como la atención, la comprensión, la actitud, etc.</a:t>
          </a:r>
          <a:endParaRPr lang="en-US"/>
        </a:p>
      </dgm:t>
    </dgm:pt>
    <dgm:pt modelId="{1367A6A7-ED91-4FB1-A391-34DF2739C8EE}" type="parTrans" cxnId="{71E5B8D5-FD92-475B-8540-210A88F2A2A0}">
      <dgm:prSet/>
      <dgm:spPr/>
      <dgm:t>
        <a:bodyPr/>
        <a:lstStyle/>
        <a:p>
          <a:endParaRPr lang="en-US"/>
        </a:p>
      </dgm:t>
    </dgm:pt>
    <dgm:pt modelId="{0CDDE92D-3EFA-4E06-ADCF-D9313B7CDC66}" type="sibTrans" cxnId="{71E5B8D5-FD92-475B-8540-210A88F2A2A0}">
      <dgm:prSet/>
      <dgm:spPr/>
      <dgm:t>
        <a:bodyPr/>
        <a:lstStyle/>
        <a:p>
          <a:endParaRPr lang="en-US"/>
        </a:p>
      </dgm:t>
    </dgm:pt>
    <dgm:pt modelId="{FD5AB416-D9BD-4AB4-B2B1-9695A7401537}" type="pres">
      <dgm:prSet presAssocID="{63F39A85-288E-4C0A-A321-2B689CD8B806}" presName="linear" presStyleCnt="0">
        <dgm:presLayoutVars>
          <dgm:animLvl val="lvl"/>
          <dgm:resizeHandles val="exact"/>
        </dgm:presLayoutVars>
      </dgm:prSet>
      <dgm:spPr/>
    </dgm:pt>
    <dgm:pt modelId="{2A60552D-A64C-4589-A244-487DADF412CE}" type="pres">
      <dgm:prSet presAssocID="{ED6F132F-B602-455D-BBA5-047F9A6D006A}" presName="parentText" presStyleLbl="node1" presStyleIdx="0" presStyleCnt="5">
        <dgm:presLayoutVars>
          <dgm:chMax val="0"/>
          <dgm:bulletEnabled val="1"/>
        </dgm:presLayoutVars>
      </dgm:prSet>
      <dgm:spPr/>
    </dgm:pt>
    <dgm:pt modelId="{12E1B238-2594-4AB2-8362-604BE2A8BDB6}" type="pres">
      <dgm:prSet presAssocID="{D7000FCD-1A00-4AA6-B850-D8C0409A954F}" presName="spacer" presStyleCnt="0"/>
      <dgm:spPr/>
    </dgm:pt>
    <dgm:pt modelId="{9E6541AD-F052-47EE-8C1F-AF3FA01FBA11}" type="pres">
      <dgm:prSet presAssocID="{4ABE02E0-7105-4181-B65C-38F2ADB24814}" presName="parentText" presStyleLbl="node1" presStyleIdx="1" presStyleCnt="5">
        <dgm:presLayoutVars>
          <dgm:chMax val="0"/>
          <dgm:bulletEnabled val="1"/>
        </dgm:presLayoutVars>
      </dgm:prSet>
      <dgm:spPr/>
    </dgm:pt>
    <dgm:pt modelId="{E8E09F99-AED1-4825-89D6-F09B16A74E1D}" type="pres">
      <dgm:prSet presAssocID="{7D6A5DE1-A256-4BFF-8CB4-4165436883C0}" presName="spacer" presStyleCnt="0"/>
      <dgm:spPr/>
    </dgm:pt>
    <dgm:pt modelId="{8F1BEA67-2396-4AC9-9F7D-5B10A214BFF4}" type="pres">
      <dgm:prSet presAssocID="{E35BD4AC-B041-4F92-A2FD-EA33BC5F49F0}" presName="parentText" presStyleLbl="node1" presStyleIdx="2" presStyleCnt="5">
        <dgm:presLayoutVars>
          <dgm:chMax val="0"/>
          <dgm:bulletEnabled val="1"/>
        </dgm:presLayoutVars>
      </dgm:prSet>
      <dgm:spPr/>
    </dgm:pt>
    <dgm:pt modelId="{9C7F49A7-579A-4D68-859E-A2A629E75180}" type="pres">
      <dgm:prSet presAssocID="{634668EC-99C0-4DB5-9737-72F065B66204}" presName="spacer" presStyleCnt="0"/>
      <dgm:spPr/>
    </dgm:pt>
    <dgm:pt modelId="{BB7FA7E3-FAE4-41D7-AF89-E032483CF04C}" type="pres">
      <dgm:prSet presAssocID="{8466E2E2-1BD7-4115-A163-ED9C80599DAF}" presName="parentText" presStyleLbl="node1" presStyleIdx="3" presStyleCnt="5">
        <dgm:presLayoutVars>
          <dgm:chMax val="0"/>
          <dgm:bulletEnabled val="1"/>
        </dgm:presLayoutVars>
      </dgm:prSet>
      <dgm:spPr/>
    </dgm:pt>
    <dgm:pt modelId="{4298942D-1DCC-4409-B6A4-F052C560CAE3}" type="pres">
      <dgm:prSet presAssocID="{EC56A8F8-4134-4E8C-8882-BEEE39876626}" presName="spacer" presStyleCnt="0"/>
      <dgm:spPr/>
    </dgm:pt>
    <dgm:pt modelId="{A5015B89-8290-4397-A6D4-11D0E3486F70}" type="pres">
      <dgm:prSet presAssocID="{8590766D-D52D-48D4-943A-9319D76F681A}" presName="parentText" presStyleLbl="node1" presStyleIdx="4" presStyleCnt="5">
        <dgm:presLayoutVars>
          <dgm:chMax val="0"/>
          <dgm:bulletEnabled val="1"/>
        </dgm:presLayoutVars>
      </dgm:prSet>
      <dgm:spPr/>
    </dgm:pt>
  </dgm:ptLst>
  <dgm:cxnLst>
    <dgm:cxn modelId="{208D3B23-5626-4F59-8D12-1740C9BD7C13}" type="presOf" srcId="{4ABE02E0-7105-4181-B65C-38F2ADB24814}" destId="{9E6541AD-F052-47EE-8C1F-AF3FA01FBA11}" srcOrd="0" destOrd="0" presId="urn:microsoft.com/office/officeart/2005/8/layout/vList2"/>
    <dgm:cxn modelId="{4A007828-F44B-45D6-BE94-C522F1BEADEA}" type="presOf" srcId="{8590766D-D52D-48D4-943A-9319D76F681A}" destId="{A5015B89-8290-4397-A6D4-11D0E3486F70}" srcOrd="0" destOrd="0" presId="urn:microsoft.com/office/officeart/2005/8/layout/vList2"/>
    <dgm:cxn modelId="{5F24703E-E3EE-42DE-8DF7-AA86F109122B}" type="presOf" srcId="{8466E2E2-1BD7-4115-A163-ED9C80599DAF}" destId="{BB7FA7E3-FAE4-41D7-AF89-E032483CF04C}" srcOrd="0" destOrd="0" presId="urn:microsoft.com/office/officeart/2005/8/layout/vList2"/>
    <dgm:cxn modelId="{40E08161-20B0-41AE-8D86-87E5C05EFB6D}" srcId="{63F39A85-288E-4C0A-A321-2B689CD8B806}" destId="{ED6F132F-B602-455D-BBA5-047F9A6D006A}" srcOrd="0" destOrd="0" parTransId="{665454F6-8737-4CD6-A4BB-B9CB79F07607}" sibTransId="{D7000FCD-1A00-4AA6-B850-D8C0409A954F}"/>
    <dgm:cxn modelId="{C2E65C7A-342F-451D-925F-7D7AA4EE1FC0}" type="presOf" srcId="{ED6F132F-B602-455D-BBA5-047F9A6D006A}" destId="{2A60552D-A64C-4589-A244-487DADF412CE}" srcOrd="0" destOrd="0" presId="urn:microsoft.com/office/officeart/2005/8/layout/vList2"/>
    <dgm:cxn modelId="{E1E2A881-49EC-476E-A2E8-AC7489A70424}" srcId="{63F39A85-288E-4C0A-A321-2B689CD8B806}" destId="{4ABE02E0-7105-4181-B65C-38F2ADB24814}" srcOrd="1" destOrd="0" parTransId="{4240F426-B77E-43DB-A183-67CF688DB50C}" sibTransId="{7D6A5DE1-A256-4BFF-8CB4-4165436883C0}"/>
    <dgm:cxn modelId="{8B42529C-FC73-4307-9635-A4C034272883}" type="presOf" srcId="{63F39A85-288E-4C0A-A321-2B689CD8B806}" destId="{FD5AB416-D9BD-4AB4-B2B1-9695A7401537}" srcOrd="0" destOrd="0" presId="urn:microsoft.com/office/officeart/2005/8/layout/vList2"/>
    <dgm:cxn modelId="{5262D5BC-24A9-4055-86D7-C40A2DA33EBB}" srcId="{63F39A85-288E-4C0A-A321-2B689CD8B806}" destId="{E35BD4AC-B041-4F92-A2FD-EA33BC5F49F0}" srcOrd="2" destOrd="0" parTransId="{B2D83E17-E745-44BF-9B22-3C035916EE92}" sibTransId="{634668EC-99C0-4DB5-9737-72F065B66204}"/>
    <dgm:cxn modelId="{71E5B8D5-FD92-475B-8540-210A88F2A2A0}" srcId="{63F39A85-288E-4C0A-A321-2B689CD8B806}" destId="{8590766D-D52D-48D4-943A-9319D76F681A}" srcOrd="4" destOrd="0" parTransId="{1367A6A7-ED91-4FB1-A391-34DF2739C8EE}" sibTransId="{0CDDE92D-3EFA-4E06-ADCF-D9313B7CDC66}"/>
    <dgm:cxn modelId="{C97F3EE6-14D2-4D17-AF58-82E8C34F34DC}" srcId="{63F39A85-288E-4C0A-A321-2B689CD8B806}" destId="{8466E2E2-1BD7-4115-A163-ED9C80599DAF}" srcOrd="3" destOrd="0" parTransId="{022C2A93-6769-4A3D-AD5D-986C3161DC2B}" sibTransId="{EC56A8F8-4134-4E8C-8882-BEEE39876626}"/>
    <dgm:cxn modelId="{36E400E8-BCF3-401F-A5A9-9E2618E4ED62}" type="presOf" srcId="{E35BD4AC-B041-4F92-A2FD-EA33BC5F49F0}" destId="{8F1BEA67-2396-4AC9-9F7D-5B10A214BFF4}" srcOrd="0" destOrd="0" presId="urn:microsoft.com/office/officeart/2005/8/layout/vList2"/>
    <dgm:cxn modelId="{B0A1B8D4-09FF-4D1A-8A9D-EA891374733F}" type="presParOf" srcId="{FD5AB416-D9BD-4AB4-B2B1-9695A7401537}" destId="{2A60552D-A64C-4589-A244-487DADF412CE}" srcOrd="0" destOrd="0" presId="urn:microsoft.com/office/officeart/2005/8/layout/vList2"/>
    <dgm:cxn modelId="{BB8886C8-027F-4436-8A79-78656FCF513B}" type="presParOf" srcId="{FD5AB416-D9BD-4AB4-B2B1-9695A7401537}" destId="{12E1B238-2594-4AB2-8362-604BE2A8BDB6}" srcOrd="1" destOrd="0" presId="urn:microsoft.com/office/officeart/2005/8/layout/vList2"/>
    <dgm:cxn modelId="{E62668CB-23E6-4F1C-978E-9DBDF3DA7E60}" type="presParOf" srcId="{FD5AB416-D9BD-4AB4-B2B1-9695A7401537}" destId="{9E6541AD-F052-47EE-8C1F-AF3FA01FBA11}" srcOrd="2" destOrd="0" presId="urn:microsoft.com/office/officeart/2005/8/layout/vList2"/>
    <dgm:cxn modelId="{7B9C438D-3E66-46CC-912F-89D630241AB0}" type="presParOf" srcId="{FD5AB416-D9BD-4AB4-B2B1-9695A7401537}" destId="{E8E09F99-AED1-4825-89D6-F09B16A74E1D}" srcOrd="3" destOrd="0" presId="urn:microsoft.com/office/officeart/2005/8/layout/vList2"/>
    <dgm:cxn modelId="{B7F05DE4-3D33-4D6C-A82E-DD4F84B3489D}" type="presParOf" srcId="{FD5AB416-D9BD-4AB4-B2B1-9695A7401537}" destId="{8F1BEA67-2396-4AC9-9F7D-5B10A214BFF4}" srcOrd="4" destOrd="0" presId="urn:microsoft.com/office/officeart/2005/8/layout/vList2"/>
    <dgm:cxn modelId="{29A4FA9C-81AD-436D-A094-EF11B04018C7}" type="presParOf" srcId="{FD5AB416-D9BD-4AB4-B2B1-9695A7401537}" destId="{9C7F49A7-579A-4D68-859E-A2A629E75180}" srcOrd="5" destOrd="0" presId="urn:microsoft.com/office/officeart/2005/8/layout/vList2"/>
    <dgm:cxn modelId="{8EC4983C-DACE-4339-B879-0544ADBE1457}" type="presParOf" srcId="{FD5AB416-D9BD-4AB4-B2B1-9695A7401537}" destId="{BB7FA7E3-FAE4-41D7-AF89-E032483CF04C}" srcOrd="6" destOrd="0" presId="urn:microsoft.com/office/officeart/2005/8/layout/vList2"/>
    <dgm:cxn modelId="{D5BECF89-49FA-400D-B8A3-9DE4E827F1BF}" type="presParOf" srcId="{FD5AB416-D9BD-4AB4-B2B1-9695A7401537}" destId="{4298942D-1DCC-4409-B6A4-F052C560CAE3}" srcOrd="7" destOrd="0" presId="urn:microsoft.com/office/officeart/2005/8/layout/vList2"/>
    <dgm:cxn modelId="{1238368A-3979-4865-B7A0-7FA063867886}" type="presParOf" srcId="{FD5AB416-D9BD-4AB4-B2B1-9695A7401537}" destId="{A5015B89-8290-4397-A6D4-11D0E3486F7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F4A8A8-6BFB-4D27-B1DB-06804F58C96A}"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1085D992-2239-4442-B285-D30C7648CE34}">
      <dgm:prSet/>
      <dgm:spPr/>
      <dgm:t>
        <a:bodyPr/>
        <a:lstStyle/>
        <a:p>
          <a:r>
            <a:rPr lang="es-ES"/>
            <a:t>- **Definir el objetivo y las preguntas de investigación**: Especificar qué se quiere saber y por qué se quiere saber.</a:t>
          </a:r>
          <a:endParaRPr lang="en-US"/>
        </a:p>
      </dgm:t>
    </dgm:pt>
    <dgm:pt modelId="{A113368E-2997-44A9-A398-7CF24202D659}" type="parTrans" cxnId="{701A57EC-AB25-4509-B8ED-1F2483C51247}">
      <dgm:prSet/>
      <dgm:spPr/>
      <dgm:t>
        <a:bodyPr/>
        <a:lstStyle/>
        <a:p>
          <a:endParaRPr lang="en-US"/>
        </a:p>
      </dgm:t>
    </dgm:pt>
    <dgm:pt modelId="{414D9486-B4B2-4073-91D9-96AFF597CD66}" type="sibTrans" cxnId="{701A57EC-AB25-4509-B8ED-1F2483C51247}">
      <dgm:prSet/>
      <dgm:spPr/>
      <dgm:t>
        <a:bodyPr/>
        <a:lstStyle/>
        <a:p>
          <a:endParaRPr lang="en-US"/>
        </a:p>
      </dgm:t>
    </dgm:pt>
    <dgm:pt modelId="{E5EE70C2-5CA2-4F00-A99C-9F44BB47DC99}">
      <dgm:prSet/>
      <dgm:spPr/>
      <dgm:t>
        <a:bodyPr/>
        <a:lstStyle/>
        <a:p>
          <a:r>
            <a:rPr lang="es-ES"/>
            <a:t>- **Seleccionar la muestra**: Elegir las imágenes o videos que se van a analizar y los criterios para hacerlo.</a:t>
          </a:r>
          <a:endParaRPr lang="en-US"/>
        </a:p>
      </dgm:t>
    </dgm:pt>
    <dgm:pt modelId="{28597ECB-C589-4893-B032-AA044CFD7626}" type="parTrans" cxnId="{13967A8C-8140-48FC-A259-D8B6D92BA205}">
      <dgm:prSet/>
      <dgm:spPr/>
      <dgm:t>
        <a:bodyPr/>
        <a:lstStyle/>
        <a:p>
          <a:endParaRPr lang="en-US"/>
        </a:p>
      </dgm:t>
    </dgm:pt>
    <dgm:pt modelId="{987B9B8D-6BE8-4B89-8EFB-1A8912DBD04E}" type="sibTrans" cxnId="{13967A8C-8140-48FC-A259-D8B6D92BA205}">
      <dgm:prSet/>
      <dgm:spPr/>
      <dgm:t>
        <a:bodyPr/>
        <a:lstStyle/>
        <a:p>
          <a:endParaRPr lang="en-US"/>
        </a:p>
      </dgm:t>
    </dgm:pt>
    <dgm:pt modelId="{96FD0F3D-72F2-41A0-866D-BDD3ED63B5F0}">
      <dgm:prSet/>
      <dgm:spPr/>
      <dgm:t>
        <a:bodyPr/>
        <a:lstStyle/>
        <a:p>
          <a:r>
            <a:rPr lang="es-ES"/>
            <a:t>- **Diseñar el sistema de categorías**: Crear las unidades de análisis y las variables que se van a medir y codificar.</a:t>
          </a:r>
          <a:endParaRPr lang="en-US"/>
        </a:p>
      </dgm:t>
    </dgm:pt>
    <dgm:pt modelId="{45AFAAAE-F22F-44EA-8C71-06DA9116781F}" type="parTrans" cxnId="{15F12DB6-38F2-4B5D-B6AB-F8E76317BF6A}">
      <dgm:prSet/>
      <dgm:spPr/>
      <dgm:t>
        <a:bodyPr/>
        <a:lstStyle/>
        <a:p>
          <a:endParaRPr lang="en-US"/>
        </a:p>
      </dgm:t>
    </dgm:pt>
    <dgm:pt modelId="{654D2960-1786-493E-910D-80A9A889B5E3}" type="sibTrans" cxnId="{15F12DB6-38F2-4B5D-B6AB-F8E76317BF6A}">
      <dgm:prSet/>
      <dgm:spPr/>
      <dgm:t>
        <a:bodyPr/>
        <a:lstStyle/>
        <a:p>
          <a:endParaRPr lang="en-US"/>
        </a:p>
      </dgm:t>
    </dgm:pt>
    <dgm:pt modelId="{4443BBFF-B810-4D7B-B598-6B35DD2DA165}">
      <dgm:prSet/>
      <dgm:spPr/>
      <dgm:t>
        <a:bodyPr/>
        <a:lstStyle/>
        <a:p>
          <a:r>
            <a:rPr lang="es-ES"/>
            <a:t>- **Aplicar el sistema de categorías**: Asignar un código a cada unidad de análisis según las variables definidas.</a:t>
          </a:r>
          <a:endParaRPr lang="en-US"/>
        </a:p>
      </dgm:t>
    </dgm:pt>
    <dgm:pt modelId="{2B34CDE4-5FBF-4998-98C2-318ACFFDA499}" type="parTrans" cxnId="{252A7129-0CC8-412A-8E6E-1BDBCCA340C0}">
      <dgm:prSet/>
      <dgm:spPr/>
      <dgm:t>
        <a:bodyPr/>
        <a:lstStyle/>
        <a:p>
          <a:endParaRPr lang="en-US"/>
        </a:p>
      </dgm:t>
    </dgm:pt>
    <dgm:pt modelId="{C527232C-F09A-4D49-96D7-DA83FA8F0BEB}" type="sibTrans" cxnId="{252A7129-0CC8-412A-8E6E-1BDBCCA340C0}">
      <dgm:prSet/>
      <dgm:spPr/>
      <dgm:t>
        <a:bodyPr/>
        <a:lstStyle/>
        <a:p>
          <a:endParaRPr lang="en-US"/>
        </a:p>
      </dgm:t>
    </dgm:pt>
    <dgm:pt modelId="{8A659644-AF59-4435-8936-970D3E618181}">
      <dgm:prSet/>
      <dgm:spPr/>
      <dgm:t>
        <a:bodyPr/>
        <a:lstStyle/>
        <a:p>
          <a:r>
            <a:rPr lang="es-ES"/>
            <a:t>- **Analizar los datos**: Realizar un tratamiento estadístico de los datos codificados y extraer conclusiones.</a:t>
          </a:r>
          <a:endParaRPr lang="en-US"/>
        </a:p>
      </dgm:t>
    </dgm:pt>
    <dgm:pt modelId="{7C4CE075-1371-4BCA-97EE-A87658539034}" type="parTrans" cxnId="{2414C1E7-EEF2-45BC-9BFF-BA43331DEF26}">
      <dgm:prSet/>
      <dgm:spPr/>
      <dgm:t>
        <a:bodyPr/>
        <a:lstStyle/>
        <a:p>
          <a:endParaRPr lang="en-US"/>
        </a:p>
      </dgm:t>
    </dgm:pt>
    <dgm:pt modelId="{CCCD69B7-C7AE-4FB6-9D80-D4A5CC68ED5F}" type="sibTrans" cxnId="{2414C1E7-EEF2-45BC-9BFF-BA43331DEF26}">
      <dgm:prSet/>
      <dgm:spPr/>
      <dgm:t>
        <a:bodyPr/>
        <a:lstStyle/>
        <a:p>
          <a:endParaRPr lang="en-US"/>
        </a:p>
      </dgm:t>
    </dgm:pt>
    <dgm:pt modelId="{21E2C2F6-243A-43D8-8440-660D564EE5B1}">
      <dgm:prSet/>
      <dgm:spPr/>
      <dgm:t>
        <a:bodyPr/>
        <a:lstStyle/>
        <a:p>
          <a:r>
            <a:rPr lang="es-ES"/>
            <a:t>Seleccionar la muestra: Elegir las imágenes o videos que se van a analizar y los criterios para hacerlo.</a:t>
          </a:r>
          <a:endParaRPr lang="en-US"/>
        </a:p>
      </dgm:t>
    </dgm:pt>
    <dgm:pt modelId="{3B95439C-E64A-464B-B1CD-46CE0C280D34}" type="parTrans" cxnId="{45E68356-8AC7-4DC5-B294-2CFAD7DB1384}">
      <dgm:prSet/>
      <dgm:spPr/>
      <dgm:t>
        <a:bodyPr/>
        <a:lstStyle/>
        <a:p>
          <a:endParaRPr lang="en-US"/>
        </a:p>
      </dgm:t>
    </dgm:pt>
    <dgm:pt modelId="{762C92EA-17A0-49CC-8907-2A416B34F8B1}" type="sibTrans" cxnId="{45E68356-8AC7-4DC5-B294-2CFAD7DB1384}">
      <dgm:prSet/>
      <dgm:spPr/>
      <dgm:t>
        <a:bodyPr/>
        <a:lstStyle/>
        <a:p>
          <a:endParaRPr lang="en-US"/>
        </a:p>
      </dgm:t>
    </dgm:pt>
    <dgm:pt modelId="{3AF4733D-6F90-4FD0-B19A-BDDB24879C60}">
      <dgm:prSet/>
      <dgm:spPr/>
      <dgm:t>
        <a:bodyPr/>
        <a:lstStyle/>
        <a:p>
          <a:r>
            <a:rPr lang="es-ES"/>
            <a:t>Diseñar el sistema de categorías: Crear las unidades de análisis y las variables que se van a medir y codificar.</a:t>
          </a:r>
          <a:endParaRPr lang="en-US"/>
        </a:p>
      </dgm:t>
    </dgm:pt>
    <dgm:pt modelId="{DF4229DF-9032-46B7-95EE-870BCA614D52}" type="parTrans" cxnId="{0491DD83-98D4-4EFD-AA42-C0E347E85B4B}">
      <dgm:prSet/>
      <dgm:spPr/>
      <dgm:t>
        <a:bodyPr/>
        <a:lstStyle/>
        <a:p>
          <a:endParaRPr lang="en-US"/>
        </a:p>
      </dgm:t>
    </dgm:pt>
    <dgm:pt modelId="{96CEB04F-C3FA-42E1-B6D9-25A6A4696F59}" type="sibTrans" cxnId="{0491DD83-98D4-4EFD-AA42-C0E347E85B4B}">
      <dgm:prSet/>
      <dgm:spPr/>
      <dgm:t>
        <a:bodyPr/>
        <a:lstStyle/>
        <a:p>
          <a:endParaRPr lang="en-US"/>
        </a:p>
      </dgm:t>
    </dgm:pt>
    <dgm:pt modelId="{7175E078-2CE8-41CB-9799-7F7BF5966119}">
      <dgm:prSet/>
      <dgm:spPr/>
      <dgm:t>
        <a:bodyPr/>
        <a:lstStyle/>
        <a:p>
          <a:r>
            <a:rPr lang="es-ES"/>
            <a:t>Aplicar el sistema de categorías: Asignar un código a cada unidad de análisis según las variables definidas.</a:t>
          </a:r>
          <a:endParaRPr lang="en-US"/>
        </a:p>
      </dgm:t>
    </dgm:pt>
    <dgm:pt modelId="{6C8E298B-98E7-4F45-ADDA-695186BE0750}" type="parTrans" cxnId="{93FCA680-A007-4275-B32B-6EDD610431DA}">
      <dgm:prSet/>
      <dgm:spPr/>
      <dgm:t>
        <a:bodyPr/>
        <a:lstStyle/>
        <a:p>
          <a:endParaRPr lang="en-US"/>
        </a:p>
      </dgm:t>
    </dgm:pt>
    <dgm:pt modelId="{0ED4C7B9-2764-4953-B1EE-363A1CA2B77D}" type="sibTrans" cxnId="{93FCA680-A007-4275-B32B-6EDD610431DA}">
      <dgm:prSet/>
      <dgm:spPr/>
      <dgm:t>
        <a:bodyPr/>
        <a:lstStyle/>
        <a:p>
          <a:endParaRPr lang="en-US"/>
        </a:p>
      </dgm:t>
    </dgm:pt>
    <dgm:pt modelId="{EFD8BAF5-A235-4F03-9EB4-FF1C2CB6BE85}">
      <dgm:prSet/>
      <dgm:spPr/>
      <dgm:t>
        <a:bodyPr/>
        <a:lstStyle/>
        <a:p>
          <a:r>
            <a:rPr lang="es-ES"/>
            <a:t>Analizar los datos: Realizar un tratamiento estadístico de los datos codificados y extraer conclusiones.</a:t>
          </a:r>
          <a:endParaRPr lang="en-US"/>
        </a:p>
      </dgm:t>
    </dgm:pt>
    <dgm:pt modelId="{253ED054-449F-4AA5-9898-AD1B186C2F49}" type="parTrans" cxnId="{059CA2D0-E1CD-4943-AFBC-77A226818B5F}">
      <dgm:prSet/>
      <dgm:spPr/>
      <dgm:t>
        <a:bodyPr/>
        <a:lstStyle/>
        <a:p>
          <a:endParaRPr lang="en-US"/>
        </a:p>
      </dgm:t>
    </dgm:pt>
    <dgm:pt modelId="{721CE729-E2F6-44D4-896C-11F31151F1A4}" type="sibTrans" cxnId="{059CA2D0-E1CD-4943-AFBC-77A226818B5F}">
      <dgm:prSet/>
      <dgm:spPr/>
      <dgm:t>
        <a:bodyPr/>
        <a:lstStyle/>
        <a:p>
          <a:endParaRPr lang="en-US"/>
        </a:p>
      </dgm:t>
    </dgm:pt>
    <dgm:pt modelId="{5D0D2143-F93A-4A41-B9BE-15E1B3F8C592}" type="pres">
      <dgm:prSet presAssocID="{44F4A8A8-6BFB-4D27-B1DB-06804F58C96A}" presName="diagram" presStyleCnt="0">
        <dgm:presLayoutVars>
          <dgm:dir/>
          <dgm:resizeHandles val="exact"/>
        </dgm:presLayoutVars>
      </dgm:prSet>
      <dgm:spPr/>
    </dgm:pt>
    <dgm:pt modelId="{B7DCE591-F732-44A8-A970-3038C33DDE4B}" type="pres">
      <dgm:prSet presAssocID="{1085D992-2239-4442-B285-D30C7648CE34}" presName="node" presStyleLbl="node1" presStyleIdx="0" presStyleCnt="9">
        <dgm:presLayoutVars>
          <dgm:bulletEnabled val="1"/>
        </dgm:presLayoutVars>
      </dgm:prSet>
      <dgm:spPr/>
    </dgm:pt>
    <dgm:pt modelId="{0209E4C1-F366-48A9-9AE4-F0F19204CE4D}" type="pres">
      <dgm:prSet presAssocID="{414D9486-B4B2-4073-91D9-96AFF597CD66}" presName="sibTrans" presStyleCnt="0"/>
      <dgm:spPr/>
    </dgm:pt>
    <dgm:pt modelId="{3CFF7DF2-A134-4D97-8BE4-5290ADCC06ED}" type="pres">
      <dgm:prSet presAssocID="{E5EE70C2-5CA2-4F00-A99C-9F44BB47DC99}" presName="node" presStyleLbl="node1" presStyleIdx="1" presStyleCnt="9">
        <dgm:presLayoutVars>
          <dgm:bulletEnabled val="1"/>
        </dgm:presLayoutVars>
      </dgm:prSet>
      <dgm:spPr/>
    </dgm:pt>
    <dgm:pt modelId="{AC548191-807E-4F1F-AC11-C570F192D888}" type="pres">
      <dgm:prSet presAssocID="{987B9B8D-6BE8-4B89-8EFB-1A8912DBD04E}" presName="sibTrans" presStyleCnt="0"/>
      <dgm:spPr/>
    </dgm:pt>
    <dgm:pt modelId="{B20E4A0A-1783-488A-BB6E-B69ED93E08EB}" type="pres">
      <dgm:prSet presAssocID="{96FD0F3D-72F2-41A0-866D-BDD3ED63B5F0}" presName="node" presStyleLbl="node1" presStyleIdx="2" presStyleCnt="9">
        <dgm:presLayoutVars>
          <dgm:bulletEnabled val="1"/>
        </dgm:presLayoutVars>
      </dgm:prSet>
      <dgm:spPr/>
    </dgm:pt>
    <dgm:pt modelId="{006C3616-A1F8-440F-BC44-22BFBF751888}" type="pres">
      <dgm:prSet presAssocID="{654D2960-1786-493E-910D-80A9A889B5E3}" presName="sibTrans" presStyleCnt="0"/>
      <dgm:spPr/>
    </dgm:pt>
    <dgm:pt modelId="{9D8B5C3E-D9A2-4C59-86CF-A5B30D051414}" type="pres">
      <dgm:prSet presAssocID="{4443BBFF-B810-4D7B-B598-6B35DD2DA165}" presName="node" presStyleLbl="node1" presStyleIdx="3" presStyleCnt="9">
        <dgm:presLayoutVars>
          <dgm:bulletEnabled val="1"/>
        </dgm:presLayoutVars>
      </dgm:prSet>
      <dgm:spPr/>
    </dgm:pt>
    <dgm:pt modelId="{F4656922-1122-43FE-A260-5686CB62A93E}" type="pres">
      <dgm:prSet presAssocID="{C527232C-F09A-4D49-96D7-DA83FA8F0BEB}" presName="sibTrans" presStyleCnt="0"/>
      <dgm:spPr/>
    </dgm:pt>
    <dgm:pt modelId="{4BD23A1C-D969-4E78-9394-723A90C2C4B8}" type="pres">
      <dgm:prSet presAssocID="{8A659644-AF59-4435-8936-970D3E618181}" presName="node" presStyleLbl="node1" presStyleIdx="4" presStyleCnt="9">
        <dgm:presLayoutVars>
          <dgm:bulletEnabled val="1"/>
        </dgm:presLayoutVars>
      </dgm:prSet>
      <dgm:spPr/>
    </dgm:pt>
    <dgm:pt modelId="{D61F81C7-0D0A-48ED-AE51-51A4140F9D35}" type="pres">
      <dgm:prSet presAssocID="{CCCD69B7-C7AE-4FB6-9D80-D4A5CC68ED5F}" presName="sibTrans" presStyleCnt="0"/>
      <dgm:spPr/>
    </dgm:pt>
    <dgm:pt modelId="{436390A8-654F-4104-B622-1D77B5E935D7}" type="pres">
      <dgm:prSet presAssocID="{21E2C2F6-243A-43D8-8440-660D564EE5B1}" presName="node" presStyleLbl="node1" presStyleIdx="5" presStyleCnt="9">
        <dgm:presLayoutVars>
          <dgm:bulletEnabled val="1"/>
        </dgm:presLayoutVars>
      </dgm:prSet>
      <dgm:spPr/>
    </dgm:pt>
    <dgm:pt modelId="{8A6CD592-E6EE-42AE-A10E-2E14C14566F7}" type="pres">
      <dgm:prSet presAssocID="{762C92EA-17A0-49CC-8907-2A416B34F8B1}" presName="sibTrans" presStyleCnt="0"/>
      <dgm:spPr/>
    </dgm:pt>
    <dgm:pt modelId="{E46FBFA8-E98C-43D2-8A0B-16320C1FDF66}" type="pres">
      <dgm:prSet presAssocID="{3AF4733D-6F90-4FD0-B19A-BDDB24879C60}" presName="node" presStyleLbl="node1" presStyleIdx="6" presStyleCnt="9">
        <dgm:presLayoutVars>
          <dgm:bulletEnabled val="1"/>
        </dgm:presLayoutVars>
      </dgm:prSet>
      <dgm:spPr/>
    </dgm:pt>
    <dgm:pt modelId="{AFB0AE56-A55A-4AF7-B9C4-633DB5109735}" type="pres">
      <dgm:prSet presAssocID="{96CEB04F-C3FA-42E1-B6D9-25A6A4696F59}" presName="sibTrans" presStyleCnt="0"/>
      <dgm:spPr/>
    </dgm:pt>
    <dgm:pt modelId="{D06530A4-AB61-4FCB-BCDE-545448551FB0}" type="pres">
      <dgm:prSet presAssocID="{7175E078-2CE8-41CB-9799-7F7BF5966119}" presName="node" presStyleLbl="node1" presStyleIdx="7" presStyleCnt="9">
        <dgm:presLayoutVars>
          <dgm:bulletEnabled val="1"/>
        </dgm:presLayoutVars>
      </dgm:prSet>
      <dgm:spPr/>
    </dgm:pt>
    <dgm:pt modelId="{E1390B79-704D-4F01-BFBE-E5D5CA5DE163}" type="pres">
      <dgm:prSet presAssocID="{0ED4C7B9-2764-4953-B1EE-363A1CA2B77D}" presName="sibTrans" presStyleCnt="0"/>
      <dgm:spPr/>
    </dgm:pt>
    <dgm:pt modelId="{6BEE7BC8-65FC-4152-82E4-1F5C10A90F90}" type="pres">
      <dgm:prSet presAssocID="{EFD8BAF5-A235-4F03-9EB4-FF1C2CB6BE85}" presName="node" presStyleLbl="node1" presStyleIdx="8" presStyleCnt="9">
        <dgm:presLayoutVars>
          <dgm:bulletEnabled val="1"/>
        </dgm:presLayoutVars>
      </dgm:prSet>
      <dgm:spPr/>
    </dgm:pt>
  </dgm:ptLst>
  <dgm:cxnLst>
    <dgm:cxn modelId="{252A7129-0CC8-412A-8E6E-1BDBCCA340C0}" srcId="{44F4A8A8-6BFB-4D27-B1DB-06804F58C96A}" destId="{4443BBFF-B810-4D7B-B598-6B35DD2DA165}" srcOrd="3" destOrd="0" parTransId="{2B34CDE4-5FBF-4998-98C2-318ACFFDA499}" sibTransId="{C527232C-F09A-4D49-96D7-DA83FA8F0BEB}"/>
    <dgm:cxn modelId="{F648103E-9D58-49FB-990C-78077C8811FC}" type="presOf" srcId="{21E2C2F6-243A-43D8-8440-660D564EE5B1}" destId="{436390A8-654F-4104-B622-1D77B5E935D7}" srcOrd="0" destOrd="0" presId="urn:microsoft.com/office/officeart/2005/8/layout/default"/>
    <dgm:cxn modelId="{0197BF5C-8C6C-44BC-82C2-63FAB915605D}" type="presOf" srcId="{7175E078-2CE8-41CB-9799-7F7BF5966119}" destId="{D06530A4-AB61-4FCB-BCDE-545448551FB0}" srcOrd="0" destOrd="0" presId="urn:microsoft.com/office/officeart/2005/8/layout/default"/>
    <dgm:cxn modelId="{EBAE2A49-06D9-4917-BF70-15A8BC0FC5F5}" type="presOf" srcId="{3AF4733D-6F90-4FD0-B19A-BDDB24879C60}" destId="{E46FBFA8-E98C-43D2-8A0B-16320C1FDF66}" srcOrd="0" destOrd="0" presId="urn:microsoft.com/office/officeart/2005/8/layout/default"/>
    <dgm:cxn modelId="{EA1B4E76-7164-49EF-9C2A-299C76661F8B}" type="presOf" srcId="{8A659644-AF59-4435-8936-970D3E618181}" destId="{4BD23A1C-D969-4E78-9394-723A90C2C4B8}" srcOrd="0" destOrd="0" presId="urn:microsoft.com/office/officeart/2005/8/layout/default"/>
    <dgm:cxn modelId="{45E68356-8AC7-4DC5-B294-2CFAD7DB1384}" srcId="{44F4A8A8-6BFB-4D27-B1DB-06804F58C96A}" destId="{21E2C2F6-243A-43D8-8440-660D564EE5B1}" srcOrd="5" destOrd="0" parTransId="{3B95439C-E64A-464B-B1CD-46CE0C280D34}" sibTransId="{762C92EA-17A0-49CC-8907-2A416B34F8B1}"/>
    <dgm:cxn modelId="{62EE9376-C642-45BA-AE40-AE3E844A3083}" type="presOf" srcId="{96FD0F3D-72F2-41A0-866D-BDD3ED63B5F0}" destId="{B20E4A0A-1783-488A-BB6E-B69ED93E08EB}" srcOrd="0" destOrd="0" presId="urn:microsoft.com/office/officeart/2005/8/layout/default"/>
    <dgm:cxn modelId="{93FCA680-A007-4275-B32B-6EDD610431DA}" srcId="{44F4A8A8-6BFB-4D27-B1DB-06804F58C96A}" destId="{7175E078-2CE8-41CB-9799-7F7BF5966119}" srcOrd="7" destOrd="0" parTransId="{6C8E298B-98E7-4F45-ADDA-695186BE0750}" sibTransId="{0ED4C7B9-2764-4953-B1EE-363A1CA2B77D}"/>
    <dgm:cxn modelId="{0491DD83-98D4-4EFD-AA42-C0E347E85B4B}" srcId="{44F4A8A8-6BFB-4D27-B1DB-06804F58C96A}" destId="{3AF4733D-6F90-4FD0-B19A-BDDB24879C60}" srcOrd="6" destOrd="0" parTransId="{DF4229DF-9032-46B7-95EE-870BCA614D52}" sibTransId="{96CEB04F-C3FA-42E1-B6D9-25A6A4696F59}"/>
    <dgm:cxn modelId="{13967A8C-8140-48FC-A259-D8B6D92BA205}" srcId="{44F4A8A8-6BFB-4D27-B1DB-06804F58C96A}" destId="{E5EE70C2-5CA2-4F00-A99C-9F44BB47DC99}" srcOrd="1" destOrd="0" parTransId="{28597ECB-C589-4893-B032-AA044CFD7626}" sibTransId="{987B9B8D-6BE8-4B89-8EFB-1A8912DBD04E}"/>
    <dgm:cxn modelId="{4493F6A3-1C1D-46A8-9A80-84F8C54E3978}" type="presOf" srcId="{4443BBFF-B810-4D7B-B598-6B35DD2DA165}" destId="{9D8B5C3E-D9A2-4C59-86CF-A5B30D051414}" srcOrd="0" destOrd="0" presId="urn:microsoft.com/office/officeart/2005/8/layout/default"/>
    <dgm:cxn modelId="{6FEC56A8-A796-42A4-8B10-03F104612F7C}" type="presOf" srcId="{44F4A8A8-6BFB-4D27-B1DB-06804F58C96A}" destId="{5D0D2143-F93A-4A41-B9BE-15E1B3F8C592}" srcOrd="0" destOrd="0" presId="urn:microsoft.com/office/officeart/2005/8/layout/default"/>
    <dgm:cxn modelId="{15F12DB6-38F2-4B5D-B6AB-F8E76317BF6A}" srcId="{44F4A8A8-6BFB-4D27-B1DB-06804F58C96A}" destId="{96FD0F3D-72F2-41A0-866D-BDD3ED63B5F0}" srcOrd="2" destOrd="0" parTransId="{45AFAAAE-F22F-44EA-8C71-06DA9116781F}" sibTransId="{654D2960-1786-493E-910D-80A9A889B5E3}"/>
    <dgm:cxn modelId="{364BEAC4-5E93-44DD-84E9-746A7D30A57C}" type="presOf" srcId="{E5EE70C2-5CA2-4F00-A99C-9F44BB47DC99}" destId="{3CFF7DF2-A134-4D97-8BE4-5290ADCC06ED}" srcOrd="0" destOrd="0" presId="urn:microsoft.com/office/officeart/2005/8/layout/default"/>
    <dgm:cxn modelId="{059CA2D0-E1CD-4943-AFBC-77A226818B5F}" srcId="{44F4A8A8-6BFB-4D27-B1DB-06804F58C96A}" destId="{EFD8BAF5-A235-4F03-9EB4-FF1C2CB6BE85}" srcOrd="8" destOrd="0" parTransId="{253ED054-449F-4AA5-9898-AD1B186C2F49}" sibTransId="{721CE729-E2F6-44D4-896C-11F31151F1A4}"/>
    <dgm:cxn modelId="{505ABEE5-4A72-4E64-882E-D7C77C602E9C}" type="presOf" srcId="{1085D992-2239-4442-B285-D30C7648CE34}" destId="{B7DCE591-F732-44A8-A970-3038C33DDE4B}" srcOrd="0" destOrd="0" presId="urn:microsoft.com/office/officeart/2005/8/layout/default"/>
    <dgm:cxn modelId="{9898FDE6-129F-4309-BDB8-341F9B7240CF}" type="presOf" srcId="{EFD8BAF5-A235-4F03-9EB4-FF1C2CB6BE85}" destId="{6BEE7BC8-65FC-4152-82E4-1F5C10A90F90}" srcOrd="0" destOrd="0" presId="urn:microsoft.com/office/officeart/2005/8/layout/default"/>
    <dgm:cxn modelId="{2414C1E7-EEF2-45BC-9BFF-BA43331DEF26}" srcId="{44F4A8A8-6BFB-4D27-B1DB-06804F58C96A}" destId="{8A659644-AF59-4435-8936-970D3E618181}" srcOrd="4" destOrd="0" parTransId="{7C4CE075-1371-4BCA-97EE-A87658539034}" sibTransId="{CCCD69B7-C7AE-4FB6-9D80-D4A5CC68ED5F}"/>
    <dgm:cxn modelId="{701A57EC-AB25-4509-B8ED-1F2483C51247}" srcId="{44F4A8A8-6BFB-4D27-B1DB-06804F58C96A}" destId="{1085D992-2239-4442-B285-D30C7648CE34}" srcOrd="0" destOrd="0" parTransId="{A113368E-2997-44A9-A398-7CF24202D659}" sibTransId="{414D9486-B4B2-4073-91D9-96AFF597CD66}"/>
    <dgm:cxn modelId="{1F133796-1606-4929-9076-9B47FE98E1A4}" type="presParOf" srcId="{5D0D2143-F93A-4A41-B9BE-15E1B3F8C592}" destId="{B7DCE591-F732-44A8-A970-3038C33DDE4B}" srcOrd="0" destOrd="0" presId="urn:microsoft.com/office/officeart/2005/8/layout/default"/>
    <dgm:cxn modelId="{E76A097F-0A9E-4EF3-8319-AB118B2EB0FD}" type="presParOf" srcId="{5D0D2143-F93A-4A41-B9BE-15E1B3F8C592}" destId="{0209E4C1-F366-48A9-9AE4-F0F19204CE4D}" srcOrd="1" destOrd="0" presId="urn:microsoft.com/office/officeart/2005/8/layout/default"/>
    <dgm:cxn modelId="{9FE7C893-55D5-4D8E-947C-F439BDAA9986}" type="presParOf" srcId="{5D0D2143-F93A-4A41-B9BE-15E1B3F8C592}" destId="{3CFF7DF2-A134-4D97-8BE4-5290ADCC06ED}" srcOrd="2" destOrd="0" presId="urn:microsoft.com/office/officeart/2005/8/layout/default"/>
    <dgm:cxn modelId="{A6429BAA-0E81-4D9C-8298-B85AF89C0879}" type="presParOf" srcId="{5D0D2143-F93A-4A41-B9BE-15E1B3F8C592}" destId="{AC548191-807E-4F1F-AC11-C570F192D888}" srcOrd="3" destOrd="0" presId="urn:microsoft.com/office/officeart/2005/8/layout/default"/>
    <dgm:cxn modelId="{2E4273B2-2472-4E66-8E7C-EBAB3E5AE2D7}" type="presParOf" srcId="{5D0D2143-F93A-4A41-B9BE-15E1B3F8C592}" destId="{B20E4A0A-1783-488A-BB6E-B69ED93E08EB}" srcOrd="4" destOrd="0" presId="urn:microsoft.com/office/officeart/2005/8/layout/default"/>
    <dgm:cxn modelId="{0E0189BD-10C9-4603-85B2-1E3DB71D7368}" type="presParOf" srcId="{5D0D2143-F93A-4A41-B9BE-15E1B3F8C592}" destId="{006C3616-A1F8-440F-BC44-22BFBF751888}" srcOrd="5" destOrd="0" presId="urn:microsoft.com/office/officeart/2005/8/layout/default"/>
    <dgm:cxn modelId="{AAA39C22-6297-4F14-BEA8-7C564CD26911}" type="presParOf" srcId="{5D0D2143-F93A-4A41-B9BE-15E1B3F8C592}" destId="{9D8B5C3E-D9A2-4C59-86CF-A5B30D051414}" srcOrd="6" destOrd="0" presId="urn:microsoft.com/office/officeart/2005/8/layout/default"/>
    <dgm:cxn modelId="{1C353423-320B-4CD3-A451-941BF3A12FAF}" type="presParOf" srcId="{5D0D2143-F93A-4A41-B9BE-15E1B3F8C592}" destId="{F4656922-1122-43FE-A260-5686CB62A93E}" srcOrd="7" destOrd="0" presId="urn:microsoft.com/office/officeart/2005/8/layout/default"/>
    <dgm:cxn modelId="{9EDB1A35-27B2-46B4-9981-B859E38CA5E9}" type="presParOf" srcId="{5D0D2143-F93A-4A41-B9BE-15E1B3F8C592}" destId="{4BD23A1C-D969-4E78-9394-723A90C2C4B8}" srcOrd="8" destOrd="0" presId="urn:microsoft.com/office/officeart/2005/8/layout/default"/>
    <dgm:cxn modelId="{E9CD20B0-0F2B-41D8-A916-FE9F130857EF}" type="presParOf" srcId="{5D0D2143-F93A-4A41-B9BE-15E1B3F8C592}" destId="{D61F81C7-0D0A-48ED-AE51-51A4140F9D35}" srcOrd="9" destOrd="0" presId="urn:microsoft.com/office/officeart/2005/8/layout/default"/>
    <dgm:cxn modelId="{FB4F7E17-218C-4BDF-8540-8705ACBE74C6}" type="presParOf" srcId="{5D0D2143-F93A-4A41-B9BE-15E1B3F8C592}" destId="{436390A8-654F-4104-B622-1D77B5E935D7}" srcOrd="10" destOrd="0" presId="urn:microsoft.com/office/officeart/2005/8/layout/default"/>
    <dgm:cxn modelId="{89787365-879C-43B0-9E60-F99D02DDE946}" type="presParOf" srcId="{5D0D2143-F93A-4A41-B9BE-15E1B3F8C592}" destId="{8A6CD592-E6EE-42AE-A10E-2E14C14566F7}" srcOrd="11" destOrd="0" presId="urn:microsoft.com/office/officeart/2005/8/layout/default"/>
    <dgm:cxn modelId="{8FE91B15-8CB5-4816-9DCD-CDABAB0E6113}" type="presParOf" srcId="{5D0D2143-F93A-4A41-B9BE-15E1B3F8C592}" destId="{E46FBFA8-E98C-43D2-8A0B-16320C1FDF66}" srcOrd="12" destOrd="0" presId="urn:microsoft.com/office/officeart/2005/8/layout/default"/>
    <dgm:cxn modelId="{5FF390A4-5E09-4445-96B0-E87A1DD48A83}" type="presParOf" srcId="{5D0D2143-F93A-4A41-B9BE-15E1B3F8C592}" destId="{AFB0AE56-A55A-4AF7-B9C4-633DB5109735}" srcOrd="13" destOrd="0" presId="urn:microsoft.com/office/officeart/2005/8/layout/default"/>
    <dgm:cxn modelId="{37FA70B1-F07F-40E0-97D7-73B116A123BC}" type="presParOf" srcId="{5D0D2143-F93A-4A41-B9BE-15E1B3F8C592}" destId="{D06530A4-AB61-4FCB-BCDE-545448551FB0}" srcOrd="14" destOrd="0" presId="urn:microsoft.com/office/officeart/2005/8/layout/default"/>
    <dgm:cxn modelId="{FD474D45-8C13-4118-986A-5D05CB48DBD3}" type="presParOf" srcId="{5D0D2143-F93A-4A41-B9BE-15E1B3F8C592}" destId="{E1390B79-704D-4F01-BFBE-E5D5CA5DE163}" srcOrd="15" destOrd="0" presId="urn:microsoft.com/office/officeart/2005/8/layout/default"/>
    <dgm:cxn modelId="{7162DF97-7FAA-411D-B6EA-B75821B59764}" type="presParOf" srcId="{5D0D2143-F93A-4A41-B9BE-15E1B3F8C592}" destId="{6BEE7BC8-65FC-4152-82E4-1F5C10A90F90}"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95996F-057E-4DF1-8B66-4114E79A07EF}" type="doc">
      <dgm:prSet loTypeId="urn:microsoft.com/office/officeart/2005/8/layout/arrow5" loCatId="relationship" qsTypeId="urn:microsoft.com/office/officeart/2005/8/quickstyle/simple1" qsCatId="simple" csTypeId="urn:microsoft.com/office/officeart/2005/8/colors/accent1_2" csCatId="accent1"/>
      <dgm:spPr/>
      <dgm:t>
        <a:bodyPr/>
        <a:lstStyle/>
        <a:p>
          <a:endParaRPr lang="en-US"/>
        </a:p>
      </dgm:t>
    </dgm:pt>
    <dgm:pt modelId="{691643DE-7732-4783-9BCB-CF0637C7EC95}">
      <dgm:prSet/>
      <dgm:spPr/>
      <dgm:t>
        <a:bodyPr/>
        <a:lstStyle/>
        <a:p>
          <a:r>
            <a:rPr lang="es-ES"/>
            <a:t>Análisis de los datos: Se realiza un tratamiento estadístico de los datos codificados y se extraen conclusiones. Por ejemplo:</a:t>
          </a:r>
          <a:endParaRPr lang="en-US"/>
        </a:p>
      </dgm:t>
    </dgm:pt>
    <dgm:pt modelId="{912A1D78-5AF4-4DBD-BBFB-02E8819D4CEC}" type="parTrans" cxnId="{E1E49F3A-10C2-4209-963C-589C49537CFE}">
      <dgm:prSet/>
      <dgm:spPr/>
      <dgm:t>
        <a:bodyPr/>
        <a:lstStyle/>
        <a:p>
          <a:endParaRPr lang="en-US"/>
        </a:p>
      </dgm:t>
    </dgm:pt>
    <dgm:pt modelId="{51EC07C1-F0D7-400F-ACF3-1E059BC63237}" type="sibTrans" cxnId="{E1E49F3A-10C2-4209-963C-589C49537CFE}">
      <dgm:prSet/>
      <dgm:spPr/>
      <dgm:t>
        <a:bodyPr/>
        <a:lstStyle/>
        <a:p>
          <a:endParaRPr lang="en-US"/>
        </a:p>
      </dgm:t>
    </dgm:pt>
    <dgm:pt modelId="{03883155-AE2E-4982-8735-8005FCC625C2}">
      <dgm:prSet/>
      <dgm:spPr/>
      <dgm:t>
        <a:bodyPr/>
        <a:lstStyle/>
        <a:p>
          <a:r>
            <a:rPr lang="es-ES"/>
            <a:t>¿Qué personajes aparecen con más frecuencia en el códice? ¿Qué papel desempeñan en la historia?</a:t>
          </a:r>
          <a:endParaRPr lang="en-US"/>
        </a:p>
      </dgm:t>
    </dgm:pt>
    <dgm:pt modelId="{089F4DCC-7EBF-4C74-BF65-1DE1799DD4D3}" type="parTrans" cxnId="{CEDFD506-5F24-4BCB-A9FF-D342BFBD7B8E}">
      <dgm:prSet/>
      <dgm:spPr/>
      <dgm:t>
        <a:bodyPr/>
        <a:lstStyle/>
        <a:p>
          <a:endParaRPr lang="en-US"/>
        </a:p>
      </dgm:t>
    </dgm:pt>
    <dgm:pt modelId="{D7D6E580-0078-4FFE-967C-DB388C82105E}" type="sibTrans" cxnId="{CEDFD506-5F24-4BCB-A9FF-D342BFBD7B8E}">
      <dgm:prSet/>
      <dgm:spPr/>
      <dgm:t>
        <a:bodyPr/>
        <a:lstStyle/>
        <a:p>
          <a:endParaRPr lang="en-US"/>
        </a:p>
      </dgm:t>
    </dgm:pt>
    <dgm:pt modelId="{5795F9C9-C984-4D9C-A5E1-D6C3BDB7A306}">
      <dgm:prSet/>
      <dgm:spPr/>
      <dgm:t>
        <a:bodyPr/>
        <a:lstStyle/>
        <a:p>
          <a:r>
            <a:rPr lang="es-ES"/>
            <a:t>¿Qué lugares son más relevantes en el códice? ¿Qué relación tienen con los personajes y los eventos?</a:t>
          </a:r>
          <a:endParaRPr lang="en-US"/>
        </a:p>
      </dgm:t>
    </dgm:pt>
    <dgm:pt modelId="{F36F8B64-043F-4A3B-9249-FAF5055A053A}" type="parTrans" cxnId="{C534C312-33C2-4FDD-87F5-0BFACE435174}">
      <dgm:prSet/>
      <dgm:spPr/>
      <dgm:t>
        <a:bodyPr/>
        <a:lstStyle/>
        <a:p>
          <a:endParaRPr lang="en-US"/>
        </a:p>
      </dgm:t>
    </dgm:pt>
    <dgm:pt modelId="{80B984F5-1289-403E-9D31-4B1796BDA835}" type="sibTrans" cxnId="{C534C312-33C2-4FDD-87F5-0BFACE435174}">
      <dgm:prSet/>
      <dgm:spPr/>
      <dgm:t>
        <a:bodyPr/>
        <a:lstStyle/>
        <a:p>
          <a:endParaRPr lang="en-US"/>
        </a:p>
      </dgm:t>
    </dgm:pt>
    <dgm:pt modelId="{9DC943D1-1A0F-4FED-840E-11CE0D1068C7}">
      <dgm:prSet/>
      <dgm:spPr/>
      <dgm:t>
        <a:bodyPr/>
        <a:lstStyle/>
        <a:p>
          <a:r>
            <a:rPr lang="es-ES"/>
            <a:t>¿Qué eventos son más importantes en el códice? ¿Qué consecuencias tienen para la historia?</a:t>
          </a:r>
          <a:endParaRPr lang="en-US"/>
        </a:p>
      </dgm:t>
    </dgm:pt>
    <dgm:pt modelId="{F20048E7-483E-42A8-AA1D-9748A15FD1CC}" type="parTrans" cxnId="{60C2CA19-B27F-4AD5-B628-6CA343C2CA16}">
      <dgm:prSet/>
      <dgm:spPr/>
      <dgm:t>
        <a:bodyPr/>
        <a:lstStyle/>
        <a:p>
          <a:endParaRPr lang="en-US"/>
        </a:p>
      </dgm:t>
    </dgm:pt>
    <dgm:pt modelId="{4EA97599-8EC2-4973-A155-858A3ADF956E}" type="sibTrans" cxnId="{60C2CA19-B27F-4AD5-B628-6CA343C2CA16}">
      <dgm:prSet/>
      <dgm:spPr/>
      <dgm:t>
        <a:bodyPr/>
        <a:lstStyle/>
        <a:p>
          <a:endParaRPr lang="en-US"/>
        </a:p>
      </dgm:t>
    </dgm:pt>
    <dgm:pt modelId="{3EBA0E4E-FF49-4565-B067-07F2F6B3554C}">
      <dgm:prSet/>
      <dgm:spPr/>
      <dgm:t>
        <a:bodyPr/>
        <a:lstStyle/>
        <a:p>
          <a:r>
            <a:rPr lang="es-ES"/>
            <a:t>¿Qué símbolos son más recurrentes en el códice? ¿Qué mensaje transmiten al lector?</a:t>
          </a:r>
          <a:endParaRPr lang="en-US"/>
        </a:p>
      </dgm:t>
    </dgm:pt>
    <dgm:pt modelId="{265F98A7-0929-44DB-B4AB-2561D313A936}" type="parTrans" cxnId="{0C9C005E-166F-4988-BB11-5A16C9399191}">
      <dgm:prSet/>
      <dgm:spPr/>
      <dgm:t>
        <a:bodyPr/>
        <a:lstStyle/>
        <a:p>
          <a:endParaRPr lang="en-US"/>
        </a:p>
      </dgm:t>
    </dgm:pt>
    <dgm:pt modelId="{A604C63B-4BAF-4540-A529-A17F386F050E}" type="sibTrans" cxnId="{0C9C005E-166F-4988-BB11-5A16C9399191}">
      <dgm:prSet/>
      <dgm:spPr/>
      <dgm:t>
        <a:bodyPr/>
        <a:lstStyle/>
        <a:p>
          <a:endParaRPr lang="en-US"/>
        </a:p>
      </dgm:t>
    </dgm:pt>
    <dgm:pt modelId="{F1AA6A07-2ABC-4401-8045-A48D0256EB85}">
      <dgm:prSet/>
      <dgm:spPr/>
      <dgm:t>
        <a:bodyPr/>
        <a:lstStyle/>
        <a:p>
          <a:r>
            <a:rPr lang="es-ES"/>
            <a:t>¿Qué colores son más predominantes en el códice? ¿Qué significado tienen para la cultura mixteca?</a:t>
          </a:r>
          <a:endParaRPr lang="en-US"/>
        </a:p>
      </dgm:t>
    </dgm:pt>
    <dgm:pt modelId="{021D45E0-0276-4860-A4C7-B51E9E2CD9F7}" type="parTrans" cxnId="{0CCDB9AA-85DC-4A45-9371-9F7C47AE8045}">
      <dgm:prSet/>
      <dgm:spPr/>
      <dgm:t>
        <a:bodyPr/>
        <a:lstStyle/>
        <a:p>
          <a:endParaRPr lang="en-US"/>
        </a:p>
      </dgm:t>
    </dgm:pt>
    <dgm:pt modelId="{ECA1BDA9-EDE0-4B12-B690-589A62080AAB}" type="sibTrans" cxnId="{0CCDB9AA-85DC-4A45-9371-9F7C47AE8045}">
      <dgm:prSet/>
      <dgm:spPr/>
      <dgm:t>
        <a:bodyPr/>
        <a:lstStyle/>
        <a:p>
          <a:endParaRPr lang="en-US"/>
        </a:p>
      </dgm:t>
    </dgm:pt>
    <dgm:pt modelId="{EFD3E979-982C-486D-A855-295CC55A5E4C}" type="pres">
      <dgm:prSet presAssocID="{1795996F-057E-4DF1-8B66-4114E79A07EF}" presName="diagram" presStyleCnt="0">
        <dgm:presLayoutVars>
          <dgm:dir/>
          <dgm:resizeHandles val="exact"/>
        </dgm:presLayoutVars>
      </dgm:prSet>
      <dgm:spPr/>
    </dgm:pt>
    <dgm:pt modelId="{CD027A3B-CA10-4BE9-9DFA-5FA666A14047}" type="pres">
      <dgm:prSet presAssocID="{691643DE-7732-4783-9BCB-CF0637C7EC95}" presName="arrow" presStyleLbl="node1" presStyleIdx="0" presStyleCnt="6">
        <dgm:presLayoutVars>
          <dgm:bulletEnabled val="1"/>
        </dgm:presLayoutVars>
      </dgm:prSet>
      <dgm:spPr/>
    </dgm:pt>
    <dgm:pt modelId="{8FA35EF8-D398-4F07-93FF-D6CC9E3712AE}" type="pres">
      <dgm:prSet presAssocID="{03883155-AE2E-4982-8735-8005FCC625C2}" presName="arrow" presStyleLbl="node1" presStyleIdx="1" presStyleCnt="6">
        <dgm:presLayoutVars>
          <dgm:bulletEnabled val="1"/>
        </dgm:presLayoutVars>
      </dgm:prSet>
      <dgm:spPr/>
    </dgm:pt>
    <dgm:pt modelId="{41B4A299-977E-4D27-AD7A-65A6DF0CE20F}" type="pres">
      <dgm:prSet presAssocID="{5795F9C9-C984-4D9C-A5E1-D6C3BDB7A306}" presName="arrow" presStyleLbl="node1" presStyleIdx="2" presStyleCnt="6">
        <dgm:presLayoutVars>
          <dgm:bulletEnabled val="1"/>
        </dgm:presLayoutVars>
      </dgm:prSet>
      <dgm:spPr/>
    </dgm:pt>
    <dgm:pt modelId="{CC1DE149-524B-4873-BE0A-CE8603DB0AB1}" type="pres">
      <dgm:prSet presAssocID="{9DC943D1-1A0F-4FED-840E-11CE0D1068C7}" presName="arrow" presStyleLbl="node1" presStyleIdx="3" presStyleCnt="6">
        <dgm:presLayoutVars>
          <dgm:bulletEnabled val="1"/>
        </dgm:presLayoutVars>
      </dgm:prSet>
      <dgm:spPr/>
    </dgm:pt>
    <dgm:pt modelId="{9D14B387-ED2C-4B98-B14C-47FE0FB0FD60}" type="pres">
      <dgm:prSet presAssocID="{3EBA0E4E-FF49-4565-B067-07F2F6B3554C}" presName="arrow" presStyleLbl="node1" presStyleIdx="4" presStyleCnt="6">
        <dgm:presLayoutVars>
          <dgm:bulletEnabled val="1"/>
        </dgm:presLayoutVars>
      </dgm:prSet>
      <dgm:spPr/>
    </dgm:pt>
    <dgm:pt modelId="{BE706BA2-39FB-424C-A07A-469C670F8F8E}" type="pres">
      <dgm:prSet presAssocID="{F1AA6A07-2ABC-4401-8045-A48D0256EB85}" presName="arrow" presStyleLbl="node1" presStyleIdx="5" presStyleCnt="6">
        <dgm:presLayoutVars>
          <dgm:bulletEnabled val="1"/>
        </dgm:presLayoutVars>
      </dgm:prSet>
      <dgm:spPr/>
    </dgm:pt>
  </dgm:ptLst>
  <dgm:cxnLst>
    <dgm:cxn modelId="{CEDFD506-5F24-4BCB-A9FF-D342BFBD7B8E}" srcId="{1795996F-057E-4DF1-8B66-4114E79A07EF}" destId="{03883155-AE2E-4982-8735-8005FCC625C2}" srcOrd="1" destOrd="0" parTransId="{089F4DCC-7EBF-4C74-BF65-1DE1799DD4D3}" sibTransId="{D7D6E580-0078-4FFE-967C-DB388C82105E}"/>
    <dgm:cxn modelId="{C534C312-33C2-4FDD-87F5-0BFACE435174}" srcId="{1795996F-057E-4DF1-8B66-4114E79A07EF}" destId="{5795F9C9-C984-4D9C-A5E1-D6C3BDB7A306}" srcOrd="2" destOrd="0" parTransId="{F36F8B64-043F-4A3B-9249-FAF5055A053A}" sibTransId="{80B984F5-1289-403E-9D31-4B1796BDA835}"/>
    <dgm:cxn modelId="{60C2CA19-B27F-4AD5-B628-6CA343C2CA16}" srcId="{1795996F-057E-4DF1-8B66-4114E79A07EF}" destId="{9DC943D1-1A0F-4FED-840E-11CE0D1068C7}" srcOrd="3" destOrd="0" parTransId="{F20048E7-483E-42A8-AA1D-9748A15FD1CC}" sibTransId="{4EA97599-8EC2-4973-A155-858A3ADF956E}"/>
    <dgm:cxn modelId="{E1E49F3A-10C2-4209-963C-589C49537CFE}" srcId="{1795996F-057E-4DF1-8B66-4114E79A07EF}" destId="{691643DE-7732-4783-9BCB-CF0637C7EC95}" srcOrd="0" destOrd="0" parTransId="{912A1D78-5AF4-4DBD-BBFB-02E8819D4CEC}" sibTransId="{51EC07C1-F0D7-400F-ACF3-1E059BC63237}"/>
    <dgm:cxn modelId="{0C9C005E-166F-4988-BB11-5A16C9399191}" srcId="{1795996F-057E-4DF1-8B66-4114E79A07EF}" destId="{3EBA0E4E-FF49-4565-B067-07F2F6B3554C}" srcOrd="4" destOrd="0" parTransId="{265F98A7-0929-44DB-B4AB-2561D313A936}" sibTransId="{A604C63B-4BAF-4540-A529-A17F386F050E}"/>
    <dgm:cxn modelId="{CB239366-9842-4B92-BC85-7AF715BE4D1F}" type="presOf" srcId="{5795F9C9-C984-4D9C-A5E1-D6C3BDB7A306}" destId="{41B4A299-977E-4D27-AD7A-65A6DF0CE20F}" srcOrd="0" destOrd="0" presId="urn:microsoft.com/office/officeart/2005/8/layout/arrow5"/>
    <dgm:cxn modelId="{BFF05D80-71DE-4643-B948-6B87A9C11A59}" type="presOf" srcId="{9DC943D1-1A0F-4FED-840E-11CE0D1068C7}" destId="{CC1DE149-524B-4873-BE0A-CE8603DB0AB1}" srcOrd="0" destOrd="0" presId="urn:microsoft.com/office/officeart/2005/8/layout/arrow5"/>
    <dgm:cxn modelId="{1A0C1989-04F8-436D-B6B7-2E5889BDC6F8}" type="presOf" srcId="{1795996F-057E-4DF1-8B66-4114E79A07EF}" destId="{EFD3E979-982C-486D-A855-295CC55A5E4C}" srcOrd="0" destOrd="0" presId="urn:microsoft.com/office/officeart/2005/8/layout/arrow5"/>
    <dgm:cxn modelId="{D1897391-E616-4EF3-947A-A7D074D991AD}" type="presOf" srcId="{3EBA0E4E-FF49-4565-B067-07F2F6B3554C}" destId="{9D14B387-ED2C-4B98-B14C-47FE0FB0FD60}" srcOrd="0" destOrd="0" presId="urn:microsoft.com/office/officeart/2005/8/layout/arrow5"/>
    <dgm:cxn modelId="{17C7A694-E150-45EC-B81F-1BCFA4282C4A}" type="presOf" srcId="{F1AA6A07-2ABC-4401-8045-A48D0256EB85}" destId="{BE706BA2-39FB-424C-A07A-469C670F8F8E}" srcOrd="0" destOrd="0" presId="urn:microsoft.com/office/officeart/2005/8/layout/arrow5"/>
    <dgm:cxn modelId="{0CCDB9AA-85DC-4A45-9371-9F7C47AE8045}" srcId="{1795996F-057E-4DF1-8B66-4114E79A07EF}" destId="{F1AA6A07-2ABC-4401-8045-A48D0256EB85}" srcOrd="5" destOrd="0" parTransId="{021D45E0-0276-4860-A4C7-B51E9E2CD9F7}" sibTransId="{ECA1BDA9-EDE0-4B12-B690-589A62080AAB}"/>
    <dgm:cxn modelId="{9B7FBEDF-359D-4A5B-87A9-CBD39637790A}" type="presOf" srcId="{691643DE-7732-4783-9BCB-CF0637C7EC95}" destId="{CD027A3B-CA10-4BE9-9DFA-5FA666A14047}" srcOrd="0" destOrd="0" presId="urn:microsoft.com/office/officeart/2005/8/layout/arrow5"/>
    <dgm:cxn modelId="{2E0C46FB-C7DD-4F48-87D1-3218F6F3E6EE}" type="presOf" srcId="{03883155-AE2E-4982-8735-8005FCC625C2}" destId="{8FA35EF8-D398-4F07-93FF-D6CC9E3712AE}" srcOrd="0" destOrd="0" presId="urn:microsoft.com/office/officeart/2005/8/layout/arrow5"/>
    <dgm:cxn modelId="{6FF8ACAD-6725-4FF6-8AB3-95DC549EB533}" type="presParOf" srcId="{EFD3E979-982C-486D-A855-295CC55A5E4C}" destId="{CD027A3B-CA10-4BE9-9DFA-5FA666A14047}" srcOrd="0" destOrd="0" presId="urn:microsoft.com/office/officeart/2005/8/layout/arrow5"/>
    <dgm:cxn modelId="{D383EF59-3A75-42DD-938C-FABFF736380A}" type="presParOf" srcId="{EFD3E979-982C-486D-A855-295CC55A5E4C}" destId="{8FA35EF8-D398-4F07-93FF-D6CC9E3712AE}" srcOrd="1" destOrd="0" presId="urn:microsoft.com/office/officeart/2005/8/layout/arrow5"/>
    <dgm:cxn modelId="{CD709368-5DE6-43F7-85CD-DEA8CF7D14B2}" type="presParOf" srcId="{EFD3E979-982C-486D-A855-295CC55A5E4C}" destId="{41B4A299-977E-4D27-AD7A-65A6DF0CE20F}" srcOrd="2" destOrd="0" presId="urn:microsoft.com/office/officeart/2005/8/layout/arrow5"/>
    <dgm:cxn modelId="{F621DC39-EDC1-40D1-8147-D4046CD04538}" type="presParOf" srcId="{EFD3E979-982C-486D-A855-295CC55A5E4C}" destId="{CC1DE149-524B-4873-BE0A-CE8603DB0AB1}" srcOrd="3" destOrd="0" presId="urn:microsoft.com/office/officeart/2005/8/layout/arrow5"/>
    <dgm:cxn modelId="{EA83505B-2A0A-4B16-A817-3BFA14706054}" type="presParOf" srcId="{EFD3E979-982C-486D-A855-295CC55A5E4C}" destId="{9D14B387-ED2C-4B98-B14C-47FE0FB0FD60}" srcOrd="4" destOrd="0" presId="urn:microsoft.com/office/officeart/2005/8/layout/arrow5"/>
    <dgm:cxn modelId="{D1D82BC3-FF93-4658-B095-631005709C2A}" type="presParOf" srcId="{EFD3E979-982C-486D-A855-295CC55A5E4C}" destId="{BE706BA2-39FB-424C-A07A-469C670F8F8E}" srcOrd="5"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60552D-A64C-4589-A244-487DADF412CE}">
      <dsp:nvSpPr>
        <dsp:cNvPr id="0" name=""/>
        <dsp:cNvSpPr/>
      </dsp:nvSpPr>
      <dsp:spPr>
        <a:xfrm>
          <a:off x="0" y="75780"/>
          <a:ext cx="6496050" cy="856440"/>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kern="1200"/>
            <a:t>El análisis de contenido visual es una técnica que consiste en aplicar un conjunto de reglas o categorías para codificar y cuantificar el contenido de una imagen o un video². El análisis de contenido visual puede ser manual o automatizado, y puede tener diferentes objetivos, como³:</a:t>
          </a:r>
          <a:endParaRPr lang="en-US" sz="1200" kern="1200"/>
        </a:p>
      </dsp:txBody>
      <dsp:txXfrm>
        <a:off x="41808" y="117588"/>
        <a:ext cx="6412434" cy="772824"/>
      </dsp:txXfrm>
    </dsp:sp>
    <dsp:sp modelId="{9E6541AD-F052-47EE-8C1F-AF3FA01FBA11}">
      <dsp:nvSpPr>
        <dsp:cNvPr id="0" name=""/>
        <dsp:cNvSpPr/>
      </dsp:nvSpPr>
      <dsp:spPr>
        <a:xfrm>
          <a:off x="0" y="966780"/>
          <a:ext cx="6496050" cy="856440"/>
        </a:xfrm>
        <a:prstGeom prst="roundRect">
          <a:avLst/>
        </a:prstGeom>
        <a:gradFill rotWithShape="0">
          <a:gsLst>
            <a:gs pos="0">
              <a:schemeClr val="accent2">
                <a:hueOff val="338703"/>
                <a:satOff val="-1658"/>
                <a:lumOff val="931"/>
                <a:alphaOff val="0"/>
                <a:tint val="98000"/>
                <a:lumMod val="114000"/>
              </a:schemeClr>
            </a:gs>
            <a:gs pos="100000">
              <a:schemeClr val="accent2">
                <a:hueOff val="338703"/>
                <a:satOff val="-1658"/>
                <a:lumOff val="93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kern="1200"/>
            <a:t>- 	**Describir el contenido**: Identificar los elementos que componen la imagen o el video, como personas, objetos, colores, formas, etc.</a:t>
          </a:r>
          <a:endParaRPr lang="en-US" sz="1200" kern="1200"/>
        </a:p>
      </dsp:txBody>
      <dsp:txXfrm>
        <a:off x="41808" y="1008588"/>
        <a:ext cx="6412434" cy="772824"/>
      </dsp:txXfrm>
    </dsp:sp>
    <dsp:sp modelId="{8F1BEA67-2396-4AC9-9F7D-5B10A214BFF4}">
      <dsp:nvSpPr>
        <dsp:cNvPr id="0" name=""/>
        <dsp:cNvSpPr/>
      </dsp:nvSpPr>
      <dsp:spPr>
        <a:xfrm>
          <a:off x="0" y="1857780"/>
          <a:ext cx="6496050" cy="856440"/>
        </a:xfrm>
        <a:prstGeom prst="roundRect">
          <a:avLst/>
        </a:prstGeom>
        <a:gradFill rotWithShape="0">
          <a:gsLst>
            <a:gs pos="0">
              <a:schemeClr val="accent2">
                <a:hueOff val="677407"/>
                <a:satOff val="-3316"/>
                <a:lumOff val="1862"/>
                <a:alphaOff val="0"/>
                <a:tint val="98000"/>
                <a:lumMod val="114000"/>
              </a:schemeClr>
            </a:gs>
            <a:gs pos="100000">
              <a:schemeClr val="accent2">
                <a:hueOff val="677407"/>
                <a:satOff val="-3316"/>
                <a:lumOff val="186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kern="1200"/>
            <a:t>**Interpretar el significado**: Analizar el mensaje que transmite la imagen o el video, como el tema, el propósito, la intención, la emoción, etc.</a:t>
          </a:r>
          <a:endParaRPr lang="en-US" sz="1200" kern="1200"/>
        </a:p>
      </dsp:txBody>
      <dsp:txXfrm>
        <a:off x="41808" y="1899588"/>
        <a:ext cx="6412434" cy="772824"/>
      </dsp:txXfrm>
    </dsp:sp>
    <dsp:sp modelId="{BB7FA7E3-FAE4-41D7-AF89-E032483CF04C}">
      <dsp:nvSpPr>
        <dsp:cNvPr id="0" name=""/>
        <dsp:cNvSpPr/>
      </dsp:nvSpPr>
      <dsp:spPr>
        <a:xfrm>
          <a:off x="0" y="2748779"/>
          <a:ext cx="6496050" cy="856440"/>
        </a:xfrm>
        <a:prstGeom prst="roundRect">
          <a:avLst/>
        </a:prstGeom>
        <a:gradFill rotWithShape="0">
          <a:gsLst>
            <a:gs pos="0">
              <a:schemeClr val="accent2">
                <a:hueOff val="1016110"/>
                <a:satOff val="-4974"/>
                <a:lumOff val="2794"/>
                <a:alphaOff val="0"/>
                <a:tint val="98000"/>
                <a:lumMod val="114000"/>
              </a:schemeClr>
            </a:gs>
            <a:gs pos="100000">
              <a:schemeClr val="accent2">
                <a:hueOff val="1016110"/>
                <a:satOff val="-4974"/>
                <a:lumOff val="2794"/>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kern="1200"/>
            <a:t>**Comparar el contenido**: Establecer similitudes y diferencias entre varias imágenes o videos, como el estilo, la técnica, la época, etc.</a:t>
          </a:r>
          <a:endParaRPr lang="en-US" sz="1200" kern="1200"/>
        </a:p>
      </dsp:txBody>
      <dsp:txXfrm>
        <a:off x="41808" y="2790587"/>
        <a:ext cx="6412434" cy="772824"/>
      </dsp:txXfrm>
    </dsp:sp>
    <dsp:sp modelId="{A5015B89-8290-4397-A6D4-11D0E3486F70}">
      <dsp:nvSpPr>
        <dsp:cNvPr id="0" name=""/>
        <dsp:cNvSpPr/>
      </dsp:nvSpPr>
      <dsp:spPr>
        <a:xfrm>
          <a:off x="0" y="3639780"/>
          <a:ext cx="6496050" cy="856440"/>
        </a:xfrm>
        <a:prstGeom prst="roundRect">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kern="1200"/>
            <a:t>- 	**Evaluar el impacto**: Medir la influencia que tiene la imagen o el video sobre el público, 	como la atención, la comprensión, la actitud, etc.</a:t>
          </a:r>
          <a:endParaRPr lang="en-US" sz="1200" kern="1200"/>
        </a:p>
      </dsp:txBody>
      <dsp:txXfrm>
        <a:off x="41808" y="3681588"/>
        <a:ext cx="6412434" cy="7728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DCE591-F732-44A8-A970-3038C33DDE4B}">
      <dsp:nvSpPr>
        <dsp:cNvPr id="0" name=""/>
        <dsp:cNvSpPr/>
      </dsp:nvSpPr>
      <dsp:spPr>
        <a:xfrm>
          <a:off x="343364" y="862"/>
          <a:ext cx="2027354" cy="121641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 **Definir el objetivo y las preguntas de investigación**: Especificar qué se quiere saber y por qué se quiere saber.</a:t>
          </a:r>
          <a:endParaRPr lang="en-US" sz="1300" kern="1200"/>
        </a:p>
      </dsp:txBody>
      <dsp:txXfrm>
        <a:off x="343364" y="862"/>
        <a:ext cx="2027354" cy="1216412"/>
      </dsp:txXfrm>
    </dsp:sp>
    <dsp:sp modelId="{3CFF7DF2-A134-4D97-8BE4-5290ADCC06ED}">
      <dsp:nvSpPr>
        <dsp:cNvPr id="0" name=""/>
        <dsp:cNvSpPr/>
      </dsp:nvSpPr>
      <dsp:spPr>
        <a:xfrm>
          <a:off x="2573454" y="862"/>
          <a:ext cx="2027354" cy="1216412"/>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 **Seleccionar la muestra**: Elegir las imágenes o videos que se van a analizar y los criterios para hacerlo.</a:t>
          </a:r>
          <a:endParaRPr lang="en-US" sz="1300" kern="1200"/>
        </a:p>
      </dsp:txBody>
      <dsp:txXfrm>
        <a:off x="2573454" y="862"/>
        <a:ext cx="2027354" cy="1216412"/>
      </dsp:txXfrm>
    </dsp:sp>
    <dsp:sp modelId="{B20E4A0A-1783-488A-BB6E-B69ED93E08EB}">
      <dsp:nvSpPr>
        <dsp:cNvPr id="0" name=""/>
        <dsp:cNvSpPr/>
      </dsp:nvSpPr>
      <dsp:spPr>
        <a:xfrm>
          <a:off x="4803543" y="862"/>
          <a:ext cx="2027354" cy="1216412"/>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 **Diseñar el sistema de categorías**: Crear las unidades de análisis y las variables que se van a medir y codificar.</a:t>
          </a:r>
          <a:endParaRPr lang="en-US" sz="1300" kern="1200"/>
        </a:p>
      </dsp:txBody>
      <dsp:txXfrm>
        <a:off x="4803543" y="862"/>
        <a:ext cx="2027354" cy="1216412"/>
      </dsp:txXfrm>
    </dsp:sp>
    <dsp:sp modelId="{9D8B5C3E-D9A2-4C59-86CF-A5B30D051414}">
      <dsp:nvSpPr>
        <dsp:cNvPr id="0" name=""/>
        <dsp:cNvSpPr/>
      </dsp:nvSpPr>
      <dsp:spPr>
        <a:xfrm>
          <a:off x="7033633" y="862"/>
          <a:ext cx="2027354" cy="1216412"/>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 **Aplicar el sistema de categorías**: Asignar un código a cada unidad de análisis según las variables definidas.</a:t>
          </a:r>
          <a:endParaRPr lang="en-US" sz="1300" kern="1200"/>
        </a:p>
      </dsp:txBody>
      <dsp:txXfrm>
        <a:off x="7033633" y="862"/>
        <a:ext cx="2027354" cy="1216412"/>
      </dsp:txXfrm>
    </dsp:sp>
    <dsp:sp modelId="{4BD23A1C-D969-4E78-9394-723A90C2C4B8}">
      <dsp:nvSpPr>
        <dsp:cNvPr id="0" name=""/>
        <dsp:cNvSpPr/>
      </dsp:nvSpPr>
      <dsp:spPr>
        <a:xfrm>
          <a:off x="343364" y="1420010"/>
          <a:ext cx="2027354" cy="1216412"/>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 **Analizar los datos**: Realizar un tratamiento estadístico de los datos codificados y extraer conclusiones.</a:t>
          </a:r>
          <a:endParaRPr lang="en-US" sz="1300" kern="1200"/>
        </a:p>
      </dsp:txBody>
      <dsp:txXfrm>
        <a:off x="343364" y="1420010"/>
        <a:ext cx="2027354" cy="1216412"/>
      </dsp:txXfrm>
    </dsp:sp>
    <dsp:sp modelId="{436390A8-654F-4104-B622-1D77B5E935D7}">
      <dsp:nvSpPr>
        <dsp:cNvPr id="0" name=""/>
        <dsp:cNvSpPr/>
      </dsp:nvSpPr>
      <dsp:spPr>
        <a:xfrm>
          <a:off x="2573454" y="1420010"/>
          <a:ext cx="2027354" cy="121641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Seleccionar la muestra: Elegir las imágenes o videos que se van a analizar y los criterios para hacerlo.</a:t>
          </a:r>
          <a:endParaRPr lang="en-US" sz="1300" kern="1200"/>
        </a:p>
      </dsp:txBody>
      <dsp:txXfrm>
        <a:off x="2573454" y="1420010"/>
        <a:ext cx="2027354" cy="1216412"/>
      </dsp:txXfrm>
    </dsp:sp>
    <dsp:sp modelId="{E46FBFA8-E98C-43D2-8A0B-16320C1FDF66}">
      <dsp:nvSpPr>
        <dsp:cNvPr id="0" name=""/>
        <dsp:cNvSpPr/>
      </dsp:nvSpPr>
      <dsp:spPr>
        <a:xfrm>
          <a:off x="4803543" y="1420010"/>
          <a:ext cx="2027354" cy="1216412"/>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Diseñar el sistema de categorías: Crear las unidades de análisis y las variables que se van a medir y codificar.</a:t>
          </a:r>
          <a:endParaRPr lang="en-US" sz="1300" kern="1200"/>
        </a:p>
      </dsp:txBody>
      <dsp:txXfrm>
        <a:off x="4803543" y="1420010"/>
        <a:ext cx="2027354" cy="1216412"/>
      </dsp:txXfrm>
    </dsp:sp>
    <dsp:sp modelId="{D06530A4-AB61-4FCB-BCDE-545448551FB0}">
      <dsp:nvSpPr>
        <dsp:cNvPr id="0" name=""/>
        <dsp:cNvSpPr/>
      </dsp:nvSpPr>
      <dsp:spPr>
        <a:xfrm>
          <a:off x="7033633" y="1420010"/>
          <a:ext cx="2027354" cy="1216412"/>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Aplicar el sistema de categorías: Asignar un código a cada unidad de análisis según las variables definidas.</a:t>
          </a:r>
          <a:endParaRPr lang="en-US" sz="1300" kern="1200"/>
        </a:p>
      </dsp:txBody>
      <dsp:txXfrm>
        <a:off x="7033633" y="1420010"/>
        <a:ext cx="2027354" cy="1216412"/>
      </dsp:txXfrm>
    </dsp:sp>
    <dsp:sp modelId="{6BEE7BC8-65FC-4152-82E4-1F5C10A90F90}">
      <dsp:nvSpPr>
        <dsp:cNvPr id="0" name=""/>
        <dsp:cNvSpPr/>
      </dsp:nvSpPr>
      <dsp:spPr>
        <a:xfrm>
          <a:off x="3688498" y="2839158"/>
          <a:ext cx="2027354" cy="1216412"/>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a:t>Analizar los datos: Realizar un tratamiento estadístico de los datos codificados y extraer conclusiones.</a:t>
          </a:r>
          <a:endParaRPr lang="en-US" sz="1300" kern="1200"/>
        </a:p>
      </dsp:txBody>
      <dsp:txXfrm>
        <a:off x="3688498" y="2839158"/>
        <a:ext cx="2027354" cy="12164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27A3B-CA10-4BE9-9DFA-5FA666A14047}">
      <dsp:nvSpPr>
        <dsp:cNvPr id="0" name=""/>
        <dsp:cNvSpPr/>
      </dsp:nvSpPr>
      <dsp:spPr>
        <a:xfrm>
          <a:off x="3121891" y="1458"/>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Análisis de los datos: Se realiza un tratamiento estadístico de los datos codificados y se extraen conclusiones. Por ejemplo:</a:t>
          </a:r>
          <a:endParaRPr lang="en-US" sz="1000" kern="1200"/>
        </a:p>
      </dsp:txBody>
      <dsp:txXfrm>
        <a:off x="3669664" y="1458"/>
        <a:ext cx="1095545" cy="1807649"/>
      </dsp:txXfrm>
    </dsp:sp>
    <dsp:sp modelId="{8FA35EF8-D398-4F07-93FF-D6CC9E3712AE}">
      <dsp:nvSpPr>
        <dsp:cNvPr id="0" name=""/>
        <dsp:cNvSpPr/>
      </dsp:nvSpPr>
      <dsp:spPr>
        <a:xfrm rot="3600000">
          <a:off x="5125298" y="1158125"/>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¿Qué personajes aparecen con más frecuencia en el códice? ¿Qué papel desempeñan en la historia?</a:t>
          </a:r>
          <a:endParaRPr lang="en-US" sz="1000" kern="1200"/>
        </a:p>
      </dsp:txBody>
      <dsp:txXfrm rot="-5400000">
        <a:off x="5483054" y="1610038"/>
        <a:ext cx="1807649" cy="1095545"/>
      </dsp:txXfrm>
    </dsp:sp>
    <dsp:sp modelId="{41B4A299-977E-4D27-AD7A-65A6DF0CE20F}">
      <dsp:nvSpPr>
        <dsp:cNvPr id="0" name=""/>
        <dsp:cNvSpPr/>
      </dsp:nvSpPr>
      <dsp:spPr>
        <a:xfrm rot="7200000">
          <a:off x="5125298" y="3471461"/>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¿Qué lugares son más relevantes en el códice? ¿Qué relación tienen con los personajes y los eventos?</a:t>
          </a:r>
          <a:endParaRPr lang="en-US" sz="1000" kern="1200"/>
        </a:p>
      </dsp:txBody>
      <dsp:txXfrm rot="-5400000">
        <a:off x="5483053" y="4115094"/>
        <a:ext cx="1807649" cy="1095545"/>
      </dsp:txXfrm>
    </dsp:sp>
    <dsp:sp modelId="{CC1DE149-524B-4873-BE0A-CE8603DB0AB1}">
      <dsp:nvSpPr>
        <dsp:cNvPr id="0" name=""/>
        <dsp:cNvSpPr/>
      </dsp:nvSpPr>
      <dsp:spPr>
        <a:xfrm rot="10800000">
          <a:off x="3121891" y="4628128"/>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¿Qué eventos son más importantes en el códice? ¿Qué consecuencias tienen para la historia?</a:t>
          </a:r>
          <a:endParaRPr lang="en-US" sz="1000" kern="1200"/>
        </a:p>
      </dsp:txBody>
      <dsp:txXfrm rot="10800000">
        <a:off x="3669663" y="5011569"/>
        <a:ext cx="1095545" cy="1807649"/>
      </dsp:txXfrm>
    </dsp:sp>
    <dsp:sp modelId="{9D14B387-ED2C-4B98-B14C-47FE0FB0FD60}">
      <dsp:nvSpPr>
        <dsp:cNvPr id="0" name=""/>
        <dsp:cNvSpPr/>
      </dsp:nvSpPr>
      <dsp:spPr>
        <a:xfrm rot="14400000">
          <a:off x="1118484" y="3471461"/>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¿Qué símbolos son más recurrentes en el códice? ¿Qué mensaje transmiten al lector?</a:t>
          </a:r>
          <a:endParaRPr lang="en-US" sz="1000" kern="1200"/>
        </a:p>
      </dsp:txBody>
      <dsp:txXfrm rot="5400000">
        <a:off x="1144169" y="4115093"/>
        <a:ext cx="1807649" cy="1095545"/>
      </dsp:txXfrm>
    </dsp:sp>
    <dsp:sp modelId="{BE706BA2-39FB-424C-A07A-469C670F8F8E}">
      <dsp:nvSpPr>
        <dsp:cNvPr id="0" name=""/>
        <dsp:cNvSpPr/>
      </dsp:nvSpPr>
      <dsp:spPr>
        <a:xfrm rot="18000000">
          <a:off x="1118484" y="1158125"/>
          <a:ext cx="2191090" cy="2191090"/>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ES" sz="1000" kern="1200"/>
            <a:t>¿Qué colores son más predominantes en el códice? ¿Qué significado tienen para la cultura mixteca?</a:t>
          </a:r>
          <a:endParaRPr lang="en-US" sz="1000" kern="1200"/>
        </a:p>
      </dsp:txBody>
      <dsp:txXfrm rot="5400000">
        <a:off x="1144170" y="1610037"/>
        <a:ext cx="1807649" cy="109554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Editar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9796027F-7875-4030-9381-8BD8C4F21935}" type="datetimeFigureOut">
              <a:rPr lang="en-US" dirty="0"/>
              <a:t>5/23/2023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7" name="Date Placeholder 4"/>
          <p:cNvSpPr>
            <a:spLocks noGrp="1"/>
          </p:cNvSpPr>
          <p:nvPr>
            <p:ph type="dt" sz="half" idx="10"/>
          </p:nvPr>
        </p:nvSpPr>
        <p:spPr/>
        <p:txBody>
          <a:bodyPr/>
          <a:lstStyle/>
          <a:p>
            <a:fld id="{4509A250-FF31-4206-8172-F9D3106AACB1}" type="datetimeFigureOut">
              <a:rPr lang="en-US" dirty="0"/>
              <a:t>5/23/2023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5/23/2023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5/23/2023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questionpro.com/blog/es/tecnicas-de-investigacion-cuantitativa/" TargetMode="External"/><Relationship Id="rId2" Type="http://schemas.openxmlformats.org/officeDocument/2006/relationships/hyperlink" Target="https://www.questionpro.com/blog/es/metodos-de-investigacion-cualitativa-y-cuantitativa/" TargetMode="External"/><Relationship Id="rId1" Type="http://schemas.openxmlformats.org/officeDocument/2006/relationships/slideLayout" Target="../slideLayouts/slideLayout2.xml"/><Relationship Id="rId4" Type="http://schemas.openxmlformats.org/officeDocument/2006/relationships/hyperlink" Target="https://www.qualtrics.com/es/gestion-de-la-experciencia/investigacion/investigacion-cuantitativa/"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hyperlink" Target="http://www.famsi.org/spanish/research/graz/zouche_nuttall/img_page01.html"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983BC9-BD2A-4F8A-95B6-89FFE169B8C2}"/>
              </a:ext>
            </a:extLst>
          </p:cNvPr>
          <p:cNvSpPr>
            <a:spLocks noGrp="1"/>
          </p:cNvSpPr>
          <p:nvPr>
            <p:ph type="ctrTitle"/>
          </p:nvPr>
        </p:nvSpPr>
        <p:spPr/>
        <p:txBody>
          <a:bodyPr/>
          <a:lstStyle/>
          <a:p>
            <a:r>
              <a:rPr lang="es-ES" dirty="0"/>
              <a:t>Lectura de imágenes II</a:t>
            </a:r>
            <a:endParaRPr lang="es-CO" dirty="0"/>
          </a:p>
        </p:txBody>
      </p:sp>
      <p:sp>
        <p:nvSpPr>
          <p:cNvPr id="3" name="Subtítulo 2">
            <a:extLst>
              <a:ext uri="{FF2B5EF4-FFF2-40B4-BE49-F238E27FC236}">
                <a16:creationId xmlns:a16="http://schemas.microsoft.com/office/drawing/2014/main" id="{75B05E9D-2EC3-4C5E-981D-84611F816C25}"/>
              </a:ext>
            </a:extLst>
          </p:cNvPr>
          <p:cNvSpPr>
            <a:spLocks noGrp="1"/>
          </p:cNvSpPr>
          <p:nvPr>
            <p:ph type="subTitle" idx="1"/>
          </p:nvPr>
        </p:nvSpPr>
        <p:spPr/>
        <p:txBody>
          <a:bodyPr/>
          <a:lstStyle/>
          <a:p>
            <a:r>
              <a:rPr lang="es-ES" dirty="0"/>
              <a:t>Los códices – diagnostico restaurativo</a:t>
            </a:r>
            <a:endParaRPr lang="es-CO" dirty="0"/>
          </a:p>
        </p:txBody>
      </p:sp>
    </p:spTree>
    <p:extLst>
      <p:ext uri="{BB962C8B-B14F-4D97-AF65-F5344CB8AC3E}">
        <p14:creationId xmlns:p14="http://schemas.microsoft.com/office/powerpoint/2010/main" val="1578147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4AC9DE-A000-4AD7-8264-962A13431A3F}"/>
              </a:ext>
            </a:extLst>
          </p:cNvPr>
          <p:cNvSpPr>
            <a:spLocks noGrp="1"/>
          </p:cNvSpPr>
          <p:nvPr>
            <p:ph type="title"/>
          </p:nvPr>
        </p:nvSpPr>
        <p:spPr>
          <a:xfrm>
            <a:off x="646111" y="452718"/>
            <a:ext cx="9404723" cy="1400530"/>
          </a:xfrm>
        </p:spPr>
        <p:txBody>
          <a:bodyPr/>
          <a:lstStyle/>
          <a:p>
            <a:r>
              <a:rPr lang="es-ES"/>
              <a:t>LOS CÓDICES</a:t>
            </a:r>
            <a:endParaRPr lang="es-CO" dirty="0"/>
          </a:p>
        </p:txBody>
      </p:sp>
      <p:sp>
        <p:nvSpPr>
          <p:cNvPr id="3" name="Marcador de contenido 2">
            <a:extLst>
              <a:ext uri="{FF2B5EF4-FFF2-40B4-BE49-F238E27FC236}">
                <a16:creationId xmlns:a16="http://schemas.microsoft.com/office/drawing/2014/main" id="{B439AA61-7B87-47FF-A8F9-0582C3E39CB1}"/>
              </a:ext>
            </a:extLst>
          </p:cNvPr>
          <p:cNvSpPr>
            <a:spLocks noGrp="1"/>
          </p:cNvSpPr>
          <p:nvPr>
            <p:ph idx="1"/>
          </p:nvPr>
        </p:nvSpPr>
        <p:spPr/>
        <p:txBody>
          <a:bodyPr>
            <a:normAutofit fontScale="55000" lnSpcReduction="20000"/>
          </a:bodyPr>
          <a:lstStyle/>
          <a:p>
            <a:pPr marL="0" indent="0">
              <a:buNone/>
            </a:pPr>
            <a:r>
              <a:rPr lang="es-ES" dirty="0"/>
              <a:t>Un códice es un manuscrito antiguo que contiene textos e imágenes sobre diversos temas, como historia, religión, ciencia o arte. Para analizar cuantitativamente un códice, se puede utilizar un método de investigación cuantitativa, que es aquel que utiliza métodos cuantitativos e inferencia estadística para extrapolar los resultados de una muestra a una población. Algunas técnicas de </a:t>
            </a:r>
            <a:r>
              <a:rPr lang="es-ES" dirty="0" err="1"/>
              <a:t>inve</a:t>
            </a:r>
            <a:br>
              <a:rPr lang="es-ES" dirty="0"/>
            </a:br>
            <a:r>
              <a:rPr lang="es-ES" dirty="0" err="1"/>
              <a:t>stigación</a:t>
            </a:r>
            <a:r>
              <a:rPr lang="es-ES" dirty="0"/>
              <a:t> cuantitativa para recolectar datos son:</a:t>
            </a:r>
            <a:endParaRPr lang="es-CO" dirty="0"/>
          </a:p>
          <a:p>
            <a:pPr marL="0" indent="0">
              <a:buNone/>
            </a:pPr>
            <a:endParaRPr lang="es-ES" dirty="0"/>
          </a:p>
          <a:p>
            <a:r>
              <a:rPr lang="es-ES" dirty="0"/>
              <a:t>- **Encuestas**: Consisten en aplicar un cuestionario estandarizado a un grupo de personas para obtener información sobre sus características, opiniones, actitudes o comportamientos. Las encuestas pueden ser presenciales, telefónicas, por correo o por internet.</a:t>
            </a:r>
          </a:p>
          <a:p>
            <a:r>
              <a:rPr lang="es-ES" dirty="0"/>
              <a:t>- **Experimentos**: Consisten en manipular una o más variables independientes y medir su efecto sobre una o más variables dependientes, controlando las demás variables que puedan influir en el resultado. Los experimentos pueden ser de campo o de laboratorio.</a:t>
            </a:r>
          </a:p>
          <a:p>
            <a:r>
              <a:rPr lang="es-ES" dirty="0"/>
              <a:t>- **Observación**: Consiste en registrar sistemáticamente el comportamiento o las características de un fenómeno sin intervenir en él. La observación puede ser directa o indirecta, participante o no participante, estructurada o no estructurada.</a:t>
            </a:r>
          </a:p>
          <a:p>
            <a:r>
              <a:rPr lang="es-ES" dirty="0"/>
              <a:t>- **Análisis de contenido**: Consiste en aplicar un conjunto de reglas o categorías para codificar y cuantificar el contenido de un texto, una imagen, un audio o un video. El análisis de contenido puede ser manual o automatizado.</a:t>
            </a:r>
          </a:p>
          <a:p>
            <a:pPr marL="0" indent="0">
              <a:buNone/>
            </a:pPr>
            <a:endParaRPr lang="es-ES" dirty="0"/>
          </a:p>
          <a:p>
            <a:pPr marL="0" indent="0">
              <a:lnSpc>
                <a:spcPct val="120000"/>
              </a:lnSpc>
              <a:spcBef>
                <a:spcPts val="0"/>
              </a:spcBef>
              <a:buNone/>
            </a:pPr>
            <a:r>
              <a:rPr lang="es-ES" sz="1600" dirty="0"/>
              <a:t>Métodos de investigación cualitativa y cuantitativa: ¿Cuáles son?. </a:t>
            </a:r>
            <a:r>
              <a:rPr lang="es-ES" sz="1600" dirty="0">
                <a:hlinkClick r:id="rId2"/>
              </a:rPr>
              <a:t>https://www.questionpro.com/blog/es/metodos-de-investigacion-cualitativa-y-cuantitativa/</a:t>
            </a:r>
            <a:r>
              <a:rPr lang="es-ES" sz="1600" dirty="0"/>
              <a:t>.</a:t>
            </a:r>
          </a:p>
          <a:p>
            <a:pPr marL="0" indent="0">
              <a:lnSpc>
                <a:spcPct val="120000"/>
              </a:lnSpc>
              <a:spcBef>
                <a:spcPts val="0"/>
              </a:spcBef>
              <a:buNone/>
            </a:pPr>
            <a:r>
              <a:rPr lang="es-ES" sz="1600" dirty="0"/>
              <a:t>Técnicas de investigación cuantitativa para recolectar datos. </a:t>
            </a:r>
            <a:r>
              <a:rPr lang="es-ES" sz="1600" dirty="0">
                <a:hlinkClick r:id="rId3"/>
              </a:rPr>
              <a:t>https://www.questionpro.com/blog/es/tecnicas-de-investigacion-cuantitativa/</a:t>
            </a:r>
            <a:r>
              <a:rPr lang="es-ES" sz="1600" dirty="0"/>
              <a:t>.</a:t>
            </a:r>
          </a:p>
          <a:p>
            <a:pPr marL="0" indent="0">
              <a:lnSpc>
                <a:spcPct val="120000"/>
              </a:lnSpc>
              <a:spcBef>
                <a:spcPts val="0"/>
              </a:spcBef>
              <a:buNone/>
            </a:pPr>
            <a:r>
              <a:rPr lang="es-ES" sz="1600" dirty="0"/>
              <a:t>Investigación cuantitativa: definición y procedimiento | </a:t>
            </a:r>
            <a:r>
              <a:rPr lang="es-ES" sz="1600" dirty="0" err="1"/>
              <a:t>Qualtrics</a:t>
            </a:r>
            <a:r>
              <a:rPr lang="es-ES" sz="1600" dirty="0"/>
              <a:t>. </a:t>
            </a:r>
            <a:r>
              <a:rPr lang="es-ES" sz="1600" dirty="0">
                <a:hlinkClick r:id="rId4"/>
              </a:rPr>
              <a:t>https://www.qualtrics.com/es/gestion-de-la-experciencia/investigacion/investigacion-cuantitativa/</a:t>
            </a:r>
            <a:r>
              <a:rPr lang="es-ES" sz="1600" dirty="0"/>
              <a:t>.</a:t>
            </a:r>
          </a:p>
        </p:txBody>
      </p:sp>
    </p:spTree>
    <p:extLst>
      <p:ext uri="{BB962C8B-B14F-4D97-AF65-F5344CB8AC3E}">
        <p14:creationId xmlns:p14="http://schemas.microsoft.com/office/powerpoint/2010/main" val="4241672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78424C-6FD0-41F8-9CAA-5DC19C423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B907E2A-498B-4380-BE72-6124915D4CBE}"/>
              </a:ext>
            </a:extLst>
          </p:cNvPr>
          <p:cNvSpPr>
            <a:spLocks noGrp="1"/>
          </p:cNvSpPr>
          <p:nvPr>
            <p:ph type="title"/>
          </p:nvPr>
        </p:nvSpPr>
        <p:spPr>
          <a:xfrm>
            <a:off x="643855" y="1447800"/>
            <a:ext cx="3108626" cy="4572000"/>
          </a:xfrm>
        </p:spPr>
        <p:txBody>
          <a:bodyPr anchor="ctr">
            <a:normAutofit/>
          </a:bodyPr>
          <a:lstStyle/>
          <a:p>
            <a:r>
              <a:rPr lang="es-ES" sz="3200">
                <a:solidFill>
                  <a:srgbClr val="F2F2F2"/>
                </a:solidFill>
              </a:rPr>
              <a:t>ANÁLISIS DE CONTENIDO VISUAL</a:t>
            </a:r>
            <a:endParaRPr lang="es-CO" sz="3200">
              <a:solidFill>
                <a:srgbClr val="F2F2F2"/>
              </a:solidFill>
            </a:endParaRPr>
          </a:p>
        </p:txBody>
      </p:sp>
      <p:sp>
        <p:nvSpPr>
          <p:cNvPr id="11" name="Freeform: Shape 10">
            <a:extLst>
              <a:ext uri="{FF2B5EF4-FFF2-40B4-BE49-F238E27FC236}">
                <a16:creationId xmlns:a16="http://schemas.microsoft.com/office/drawing/2014/main" id="{DD136760-57DC-4301-8BEA-B71AD2D13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61310" y="0"/>
            <a:ext cx="8030690" cy="6858000"/>
          </a:xfrm>
          <a:custGeom>
            <a:avLst/>
            <a:gdLst>
              <a:gd name="connsiteX0" fmla="*/ 1176 w 8030690"/>
              <a:gd name="connsiteY0" fmla="*/ 0 h 6858000"/>
              <a:gd name="connsiteX1" fmla="*/ 1344715 w 8030690"/>
              <a:gd name="connsiteY1" fmla="*/ 0 h 6858000"/>
              <a:gd name="connsiteX2" fmla="*/ 1344715 w 8030690"/>
              <a:gd name="connsiteY2" fmla="*/ 0 h 6858000"/>
              <a:gd name="connsiteX3" fmla="*/ 8030690 w 8030690"/>
              <a:gd name="connsiteY3" fmla="*/ 0 h 6858000"/>
              <a:gd name="connsiteX4" fmla="*/ 8030690 w 8030690"/>
              <a:gd name="connsiteY4" fmla="*/ 6858000 h 6858000"/>
              <a:gd name="connsiteX5" fmla="*/ 477746 w 8030690"/>
              <a:gd name="connsiteY5" fmla="*/ 6858000 h 6858000"/>
              <a:gd name="connsiteX6" fmla="*/ 477746 w 8030690"/>
              <a:gd name="connsiteY6" fmla="*/ 6858000 h 6858000"/>
              <a:gd name="connsiteX7" fmla="*/ 0 w 8030690"/>
              <a:gd name="connsiteY7" fmla="*/ 6858000 h 6858000"/>
              <a:gd name="connsiteX8" fmla="*/ 5883 w 8030690"/>
              <a:gd name="connsiteY8" fmla="*/ 6817538 h 6858000"/>
              <a:gd name="connsiteX9" fmla="*/ 23196 w 8030690"/>
              <a:gd name="connsiteY9" fmla="*/ 6698894 h 6858000"/>
              <a:gd name="connsiteX10" fmla="*/ 35298 w 8030690"/>
              <a:gd name="connsiteY10" fmla="*/ 6612483 h 6858000"/>
              <a:gd name="connsiteX11" fmla="*/ 48073 w 8030690"/>
              <a:gd name="connsiteY11" fmla="*/ 6509613 h 6858000"/>
              <a:gd name="connsiteX12" fmla="*/ 63369 w 8030690"/>
              <a:gd name="connsiteY12" fmla="*/ 6387541 h 6858000"/>
              <a:gd name="connsiteX13" fmla="*/ 79506 w 8030690"/>
              <a:gd name="connsiteY13" fmla="*/ 6252438 h 6858000"/>
              <a:gd name="connsiteX14" fmla="*/ 96483 w 8030690"/>
              <a:gd name="connsiteY14" fmla="*/ 6100191 h 6858000"/>
              <a:gd name="connsiteX15" fmla="*/ 114468 w 8030690"/>
              <a:gd name="connsiteY15" fmla="*/ 5934227 h 6858000"/>
              <a:gd name="connsiteX16" fmla="*/ 132454 w 8030690"/>
              <a:gd name="connsiteY16" fmla="*/ 5753862 h 6858000"/>
              <a:gd name="connsiteX17" fmla="*/ 150775 w 8030690"/>
              <a:gd name="connsiteY17" fmla="*/ 5561838 h 6858000"/>
              <a:gd name="connsiteX18" fmla="*/ 167752 w 8030690"/>
              <a:gd name="connsiteY18" fmla="*/ 5354726 h 6858000"/>
              <a:gd name="connsiteX19" fmla="*/ 184057 w 8030690"/>
              <a:gd name="connsiteY19" fmla="*/ 5138013 h 6858000"/>
              <a:gd name="connsiteX20" fmla="*/ 198849 w 8030690"/>
              <a:gd name="connsiteY20" fmla="*/ 4908956 h 6858000"/>
              <a:gd name="connsiteX21" fmla="*/ 212968 w 8030690"/>
              <a:gd name="connsiteY21" fmla="*/ 4670298 h 6858000"/>
              <a:gd name="connsiteX22" fmla="*/ 226248 w 8030690"/>
              <a:gd name="connsiteY22" fmla="*/ 4421352 h 6858000"/>
              <a:gd name="connsiteX23" fmla="*/ 230954 w 8030690"/>
              <a:gd name="connsiteY23" fmla="*/ 4293793 h 6858000"/>
              <a:gd name="connsiteX24" fmla="*/ 236165 w 8030690"/>
              <a:gd name="connsiteY24" fmla="*/ 4163491 h 6858000"/>
              <a:gd name="connsiteX25" fmla="*/ 241039 w 8030690"/>
              <a:gd name="connsiteY25" fmla="*/ 4031132 h 6858000"/>
              <a:gd name="connsiteX26" fmla="*/ 244233 w 8030690"/>
              <a:gd name="connsiteY26" fmla="*/ 3898087 h 6858000"/>
              <a:gd name="connsiteX27" fmla="*/ 247091 w 8030690"/>
              <a:gd name="connsiteY27" fmla="*/ 3762298 h 6858000"/>
              <a:gd name="connsiteX28" fmla="*/ 250116 w 8030690"/>
              <a:gd name="connsiteY28" fmla="*/ 3625138 h 6858000"/>
              <a:gd name="connsiteX29" fmla="*/ 252133 w 8030690"/>
              <a:gd name="connsiteY29" fmla="*/ 3485235 h 6858000"/>
              <a:gd name="connsiteX30" fmla="*/ 252133 w 8030690"/>
              <a:gd name="connsiteY30" fmla="*/ 3343960 h 6858000"/>
              <a:gd name="connsiteX31" fmla="*/ 253142 w 8030690"/>
              <a:gd name="connsiteY31" fmla="*/ 3201314 h 6858000"/>
              <a:gd name="connsiteX32" fmla="*/ 252133 w 8030690"/>
              <a:gd name="connsiteY32" fmla="*/ 3057296 h 6858000"/>
              <a:gd name="connsiteX33" fmla="*/ 250116 w 8030690"/>
              <a:gd name="connsiteY33" fmla="*/ 2911221 h 6858000"/>
              <a:gd name="connsiteX34" fmla="*/ 248267 w 8030690"/>
              <a:gd name="connsiteY34" fmla="*/ 2765145 h 6858000"/>
              <a:gd name="connsiteX35" fmla="*/ 244233 w 8030690"/>
              <a:gd name="connsiteY35" fmla="*/ 2617013 h 6858000"/>
              <a:gd name="connsiteX36" fmla="*/ 240031 w 8030690"/>
              <a:gd name="connsiteY36" fmla="*/ 2467508 h 6858000"/>
              <a:gd name="connsiteX37" fmla="*/ 235156 w 8030690"/>
              <a:gd name="connsiteY37" fmla="*/ 2318004 h 6858000"/>
              <a:gd name="connsiteX38" fmla="*/ 228265 w 8030690"/>
              <a:gd name="connsiteY38" fmla="*/ 2167128 h 6858000"/>
              <a:gd name="connsiteX39" fmla="*/ 220028 w 8030690"/>
              <a:gd name="connsiteY39" fmla="*/ 2014880 h 6858000"/>
              <a:gd name="connsiteX40" fmla="*/ 212128 w 8030690"/>
              <a:gd name="connsiteY40" fmla="*/ 1861947 h 6858000"/>
              <a:gd name="connsiteX41" fmla="*/ 202043 w 8030690"/>
              <a:gd name="connsiteY41" fmla="*/ 1709013 h 6858000"/>
              <a:gd name="connsiteX42" fmla="*/ 189940 w 8030690"/>
              <a:gd name="connsiteY42" fmla="*/ 1554023 h 6858000"/>
              <a:gd name="connsiteX43" fmla="*/ 177838 w 8030690"/>
              <a:gd name="connsiteY43" fmla="*/ 1401089 h 6858000"/>
              <a:gd name="connsiteX44" fmla="*/ 163886 w 8030690"/>
              <a:gd name="connsiteY44" fmla="*/ 1245413 h 6858000"/>
              <a:gd name="connsiteX45" fmla="*/ 148590 w 8030690"/>
              <a:gd name="connsiteY45" fmla="*/ 1089050 h 6858000"/>
              <a:gd name="connsiteX46" fmla="*/ 132454 w 8030690"/>
              <a:gd name="connsiteY46" fmla="*/ 934745 h 6858000"/>
              <a:gd name="connsiteX47" fmla="*/ 113628 w 8030690"/>
              <a:gd name="connsiteY47" fmla="*/ 778383 h 6858000"/>
              <a:gd name="connsiteX48" fmla="*/ 93457 w 8030690"/>
              <a:gd name="connsiteY48" fmla="*/ 622706 h 6858000"/>
              <a:gd name="connsiteX49" fmla="*/ 73454 w 8030690"/>
              <a:gd name="connsiteY49" fmla="*/ 466344 h 6858000"/>
              <a:gd name="connsiteX50" fmla="*/ 50090 w 8030690"/>
              <a:gd name="connsiteY50" fmla="*/ 310667 h 6858000"/>
              <a:gd name="connsiteX51" fmla="*/ 26222 w 8030690"/>
              <a:gd name="connsiteY51" fmla="*/ 15567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030690" h="6858000">
                <a:moveTo>
                  <a:pt x="1176" y="0"/>
                </a:moveTo>
                <a:lnTo>
                  <a:pt x="1344715" y="0"/>
                </a:lnTo>
                <a:lnTo>
                  <a:pt x="1344715" y="0"/>
                </a:lnTo>
                <a:lnTo>
                  <a:pt x="8030690" y="0"/>
                </a:lnTo>
                <a:lnTo>
                  <a:pt x="8030690" y="6858000"/>
                </a:lnTo>
                <a:lnTo>
                  <a:pt x="477746" y="6858000"/>
                </a:lnTo>
                <a:lnTo>
                  <a:pt x="477746" y="6858000"/>
                </a:lnTo>
                <a:lnTo>
                  <a:pt x="0" y="6858000"/>
                </a:lnTo>
                <a:lnTo>
                  <a:pt x="5883" y="6817538"/>
                </a:lnTo>
                <a:lnTo>
                  <a:pt x="23196" y="6698894"/>
                </a:lnTo>
                <a:lnTo>
                  <a:pt x="35298" y="6612483"/>
                </a:lnTo>
                <a:lnTo>
                  <a:pt x="48073" y="6509613"/>
                </a:lnTo>
                <a:lnTo>
                  <a:pt x="63369" y="6387541"/>
                </a:lnTo>
                <a:lnTo>
                  <a:pt x="79506" y="6252438"/>
                </a:lnTo>
                <a:lnTo>
                  <a:pt x="96483" y="6100191"/>
                </a:lnTo>
                <a:lnTo>
                  <a:pt x="114468" y="5934227"/>
                </a:lnTo>
                <a:lnTo>
                  <a:pt x="132454" y="5753862"/>
                </a:lnTo>
                <a:lnTo>
                  <a:pt x="150775" y="5561838"/>
                </a:lnTo>
                <a:lnTo>
                  <a:pt x="167752" y="5354726"/>
                </a:lnTo>
                <a:lnTo>
                  <a:pt x="184057" y="5138013"/>
                </a:lnTo>
                <a:lnTo>
                  <a:pt x="198849" y="4908956"/>
                </a:lnTo>
                <a:lnTo>
                  <a:pt x="212968" y="4670298"/>
                </a:lnTo>
                <a:lnTo>
                  <a:pt x="226248" y="4421352"/>
                </a:lnTo>
                <a:lnTo>
                  <a:pt x="230954" y="4293793"/>
                </a:lnTo>
                <a:lnTo>
                  <a:pt x="236165" y="4163491"/>
                </a:lnTo>
                <a:lnTo>
                  <a:pt x="241039" y="4031132"/>
                </a:lnTo>
                <a:lnTo>
                  <a:pt x="244233" y="3898087"/>
                </a:lnTo>
                <a:lnTo>
                  <a:pt x="247091" y="3762298"/>
                </a:lnTo>
                <a:lnTo>
                  <a:pt x="250116" y="3625138"/>
                </a:lnTo>
                <a:lnTo>
                  <a:pt x="252133" y="3485235"/>
                </a:lnTo>
                <a:lnTo>
                  <a:pt x="252133" y="3343960"/>
                </a:lnTo>
                <a:lnTo>
                  <a:pt x="253142" y="3201314"/>
                </a:lnTo>
                <a:lnTo>
                  <a:pt x="252133" y="3057296"/>
                </a:lnTo>
                <a:lnTo>
                  <a:pt x="250116" y="2911221"/>
                </a:lnTo>
                <a:lnTo>
                  <a:pt x="248267" y="2765145"/>
                </a:lnTo>
                <a:lnTo>
                  <a:pt x="244233" y="2617013"/>
                </a:lnTo>
                <a:lnTo>
                  <a:pt x="240031" y="2467508"/>
                </a:lnTo>
                <a:lnTo>
                  <a:pt x="235156" y="2318004"/>
                </a:lnTo>
                <a:lnTo>
                  <a:pt x="228265" y="2167128"/>
                </a:lnTo>
                <a:lnTo>
                  <a:pt x="220028" y="2014880"/>
                </a:lnTo>
                <a:lnTo>
                  <a:pt x="212128" y="1861947"/>
                </a:lnTo>
                <a:lnTo>
                  <a:pt x="202043" y="1709013"/>
                </a:lnTo>
                <a:lnTo>
                  <a:pt x="189940" y="1554023"/>
                </a:lnTo>
                <a:lnTo>
                  <a:pt x="177838" y="1401089"/>
                </a:lnTo>
                <a:lnTo>
                  <a:pt x="163886" y="1245413"/>
                </a:lnTo>
                <a:lnTo>
                  <a:pt x="148590" y="1089050"/>
                </a:lnTo>
                <a:lnTo>
                  <a:pt x="132454" y="934745"/>
                </a:lnTo>
                <a:lnTo>
                  <a:pt x="113628" y="778383"/>
                </a:lnTo>
                <a:lnTo>
                  <a:pt x="93457" y="622706"/>
                </a:lnTo>
                <a:lnTo>
                  <a:pt x="73454" y="466344"/>
                </a:lnTo>
                <a:lnTo>
                  <a:pt x="50090" y="310667"/>
                </a:lnTo>
                <a:lnTo>
                  <a:pt x="26222" y="15567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11">
            <a:extLst>
              <a:ext uri="{FF2B5EF4-FFF2-40B4-BE49-F238E27FC236}">
                <a16:creationId xmlns:a16="http://schemas.microsoft.com/office/drawing/2014/main" id="{BDC58DEA-1307-4F44-AD47-E613D8B76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p:nvSpPr>
          <p:cNvPr id="15" name="Rectangle 14">
            <a:extLst>
              <a:ext uri="{FF2B5EF4-FFF2-40B4-BE49-F238E27FC236}">
                <a16:creationId xmlns:a16="http://schemas.microsoft.com/office/drawing/2014/main" id="{C99B912D-1E4B-42AF-A2BE-CFEFEC916E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Marcador de contenido 2">
            <a:extLst>
              <a:ext uri="{FF2B5EF4-FFF2-40B4-BE49-F238E27FC236}">
                <a16:creationId xmlns:a16="http://schemas.microsoft.com/office/drawing/2014/main" id="{8221DE48-8610-C69B-A495-DDB6C7143877}"/>
              </a:ext>
            </a:extLst>
          </p:cNvPr>
          <p:cNvGraphicFramePr>
            <a:graphicFrameLocks noGrp="1"/>
          </p:cNvGraphicFramePr>
          <p:nvPr>
            <p:ph idx="1"/>
            <p:extLst>
              <p:ext uri="{D42A27DB-BD31-4B8C-83A1-F6EECF244321}">
                <p14:modId xmlns:p14="http://schemas.microsoft.com/office/powerpoint/2010/main" val="894656969"/>
              </p:ext>
            </p:extLst>
          </p:nvPr>
        </p:nvGraphicFramePr>
        <p:xfrm>
          <a:off x="5048250" y="1447800"/>
          <a:ext cx="649605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544377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extLst/>
          </a:blip>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BD9AF-CD97-4E4D-B66B-D7463049ADBE}"/>
              </a:ext>
            </a:extLst>
          </p:cNvPr>
          <p:cNvSpPr>
            <a:spLocks noGrp="1"/>
          </p:cNvSpPr>
          <p:nvPr>
            <p:ph type="title"/>
          </p:nvPr>
        </p:nvSpPr>
        <p:spPr>
          <a:xfrm>
            <a:off x="646111" y="452718"/>
            <a:ext cx="9404723" cy="1400530"/>
          </a:xfrm>
        </p:spPr>
        <p:txBody>
          <a:bodyPr>
            <a:normAutofit/>
          </a:bodyPr>
          <a:lstStyle/>
          <a:p>
            <a:r>
              <a:rPr lang="es-ES" dirty="0"/>
              <a:t>Pasos</a:t>
            </a:r>
            <a:endParaRPr lang="es-CO" dirty="0"/>
          </a:p>
        </p:txBody>
      </p:sp>
      <p:graphicFrame>
        <p:nvGraphicFramePr>
          <p:cNvPr id="5" name="Marcador de contenido 2">
            <a:extLst>
              <a:ext uri="{FF2B5EF4-FFF2-40B4-BE49-F238E27FC236}">
                <a16:creationId xmlns:a16="http://schemas.microsoft.com/office/drawing/2014/main" id="{83634B03-A634-FAD8-7842-C27A53D1046F}"/>
              </a:ext>
            </a:extLst>
          </p:cNvPr>
          <p:cNvGraphicFramePr>
            <a:graphicFrameLocks noGrp="1"/>
          </p:cNvGraphicFramePr>
          <p:nvPr>
            <p:ph idx="1"/>
            <p:extLst>
              <p:ext uri="{D42A27DB-BD31-4B8C-83A1-F6EECF244321}">
                <p14:modId xmlns:p14="http://schemas.microsoft.com/office/powerpoint/2010/main" val="1270295886"/>
              </p:ext>
            </p:extLst>
          </p:nvPr>
        </p:nvGraphicFramePr>
        <p:xfrm>
          <a:off x="646111" y="2140085"/>
          <a:ext cx="9404352" cy="40564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81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D4D885-5067-4FD3-9C12-190E92493ABB}"/>
              </a:ext>
            </a:extLst>
          </p:cNvPr>
          <p:cNvSpPr>
            <a:spLocks noGrp="1"/>
          </p:cNvSpPr>
          <p:nvPr>
            <p:ph type="title"/>
          </p:nvPr>
        </p:nvSpPr>
        <p:spPr>
          <a:xfrm>
            <a:off x="702094" y="1232"/>
            <a:ext cx="9404723" cy="1400530"/>
          </a:xfrm>
        </p:spPr>
        <p:txBody>
          <a:bodyPr/>
          <a:lstStyle/>
          <a:p>
            <a:r>
              <a:rPr lang="es-ES" dirty="0"/>
              <a:t>ejemplo de análisis de contenido visual con un códice mixteca</a:t>
            </a:r>
            <a:endParaRPr lang="es-CO" dirty="0"/>
          </a:p>
        </p:txBody>
      </p:sp>
      <p:sp>
        <p:nvSpPr>
          <p:cNvPr id="8" name="Marcador de texto 7">
            <a:extLst>
              <a:ext uri="{FF2B5EF4-FFF2-40B4-BE49-F238E27FC236}">
                <a16:creationId xmlns:a16="http://schemas.microsoft.com/office/drawing/2014/main" id="{951F1DE5-B5E8-4FFC-AAF6-E0633A3AAFD3}"/>
              </a:ext>
            </a:extLst>
          </p:cNvPr>
          <p:cNvSpPr>
            <a:spLocks noGrp="1"/>
          </p:cNvSpPr>
          <p:nvPr>
            <p:ph type="body" sz="half" idx="4294967295"/>
          </p:nvPr>
        </p:nvSpPr>
        <p:spPr>
          <a:xfrm>
            <a:off x="559837" y="1698171"/>
            <a:ext cx="11632163" cy="4794703"/>
          </a:xfrm>
        </p:spPr>
        <p:txBody>
          <a:bodyPr>
            <a:noAutofit/>
          </a:bodyPr>
          <a:lstStyle/>
          <a:p>
            <a:pPr marL="0" indent="0">
              <a:buNone/>
            </a:pPr>
            <a:r>
              <a:rPr lang="es-ES" sz="1050" dirty="0"/>
              <a:t>El objetivo podría ser describir e interpretar el contenido del Códice </a:t>
            </a:r>
            <a:r>
              <a:rPr lang="es-ES" sz="1050" dirty="0" err="1"/>
              <a:t>Nuttall</a:t>
            </a:r>
            <a:r>
              <a:rPr lang="es-ES" sz="1050" dirty="0"/>
              <a:t>, uno de los códices mixtecos prehispánicos que narra la historia y la genealogía de los señoríos de Tilantongo y Teozacualco1. Las preguntas de investigación podrían ser: ¿Qué personajes, lugares y eventos aparecen en el códice? ¿Qué significado tienen los símbolos y los colores utilizados? ¿Qué relación hay entre las distintas escenas del códice?</a:t>
            </a:r>
          </a:p>
          <a:p>
            <a:r>
              <a:rPr lang="es-ES" sz="1050" dirty="0"/>
              <a:t>Selección de la muestra: La muestra podría ser el Códice </a:t>
            </a:r>
            <a:r>
              <a:rPr lang="es-ES" sz="1050" dirty="0" err="1"/>
              <a:t>Nuttall</a:t>
            </a:r>
            <a:r>
              <a:rPr lang="es-ES" sz="1050" dirty="0"/>
              <a:t> completo, que consta de 47 láminas pintadas por ambos lados en una tira de piel de venado de 11 metros de largo1.</a:t>
            </a:r>
          </a:p>
          <a:p>
            <a:r>
              <a:rPr lang="es-ES" sz="1050" dirty="0"/>
              <a:t>Diseño del sistema de categorías: El sistema de categorías podría incluir las siguientes unidades de análisis y variables:</a:t>
            </a:r>
          </a:p>
          <a:p>
            <a:r>
              <a:rPr lang="es-ES" sz="1050" dirty="0"/>
              <a:t>Unidad de análisis: Escena. Cada escena es una representación pictográfica de un acontecimiento histórico o mítico que ocupa un espacio delimitado por líneas rojas en el códice.</a:t>
            </a:r>
          </a:p>
          <a:p>
            <a:r>
              <a:rPr lang="es-ES" sz="1050" dirty="0"/>
              <a:t>Variables: Personajes, lugares, eventos, símbolos y colores. Cada variable se codifica según un diccionario o una tabla que identifica su nombre y su significado. Por ejemplo:</a:t>
            </a:r>
          </a:p>
          <a:p>
            <a:r>
              <a:rPr lang="es-ES" sz="1050" dirty="0"/>
              <a:t>Personajes: Se identifican por su nombre calendárico (un signo numérico y un glifo), su nombre personal (un glifo o una combinación de glifos) y sus atributos (vestimenta, tocado,</a:t>
            </a:r>
          </a:p>
          <a:p>
            <a:r>
              <a:rPr lang="es-ES" sz="1050" dirty="0"/>
              <a:t>joyas, armas, etc.). Por ejemplo: 8 Venado Garra de Jaguar, 4 Viento Nube de Fuego, etc.</a:t>
            </a:r>
          </a:p>
          <a:p>
            <a:r>
              <a:rPr lang="es-ES" sz="1050" dirty="0"/>
              <a:t>Lugares: Se identifican por su topónimo (un glifo o una combinación de glifos que representa el nombre del lugar) y su ubicación geográfica (si se conoce). Por ejemplo: Tilantongo (Lugar del cielo negro), </a:t>
            </a:r>
            <a:r>
              <a:rPr lang="es-ES" sz="1050" dirty="0" err="1"/>
              <a:t>Teozacualco</a:t>
            </a:r>
            <a:r>
              <a:rPr lang="es-ES" sz="1050" dirty="0"/>
              <a:t> (Lugar del templo amarillo), etc.</a:t>
            </a:r>
          </a:p>
          <a:p>
            <a:r>
              <a:rPr lang="es-ES" sz="1050" dirty="0"/>
              <a:t>Eventos: Se identifican por su tipo (guerra, alianza, matrimonio, nacimiento, muerte, sacrificio, etc.) y su fecha (un signo numérico y un glifo que indica el día, el mes y el año en el calendario mixteco). Por ejemplo: Guerra entre Tilantongo y </a:t>
            </a:r>
            <a:r>
              <a:rPr lang="es-ES" sz="1050" dirty="0" err="1"/>
              <a:t>Teozacualco</a:t>
            </a:r>
            <a:r>
              <a:rPr lang="es-ES" sz="1050" dirty="0"/>
              <a:t> en 9 Casa 3 Lluvia (1063 d.C.), Matrimonio entre 8 Venado y 13 Serpiente en 1 Pedernal 2 Casa (1051 d.C.), etc.</a:t>
            </a:r>
          </a:p>
          <a:p>
            <a:r>
              <a:rPr lang="es-ES" sz="1050" dirty="0"/>
              <a:t>Símbolos: Se identifican por su forma (geométrica, antropomórfica, zoomórfica, </a:t>
            </a:r>
            <a:r>
              <a:rPr lang="es-ES" sz="1050" dirty="0" err="1"/>
              <a:t>fitomórfica</a:t>
            </a:r>
            <a:r>
              <a:rPr lang="es-ES" sz="1050" dirty="0"/>
              <a:t>, etc.) y su significado (según la iconografía mixteca o la interpretación de los especialistas). Por ejemplo: El árbol genealógico (un árbol con ramas que conectan a los antepasados con los descendientes), el glifo del año (un círculo con cuatro puntos cardinales que indica el inicio de un ciclo de 52 años), etc.</a:t>
            </a:r>
          </a:p>
          <a:p>
            <a:r>
              <a:rPr lang="es-ES" sz="1050" dirty="0"/>
              <a:t>Colores: Se identifican por su tonalidad (rojo, azul, verde, amarillo, etc.) y su significado (según la simbología mixteca o la interpretación de los especialistas). Por ejemplo: El rojo (el color del sol, la sangre y la guerra), el azul (el color del cielo, el agua y la vida), etc.</a:t>
            </a:r>
          </a:p>
        </p:txBody>
      </p:sp>
    </p:spTree>
    <p:extLst>
      <p:ext uri="{BB962C8B-B14F-4D97-AF65-F5344CB8AC3E}">
        <p14:creationId xmlns:p14="http://schemas.microsoft.com/office/powerpoint/2010/main" val="426657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a:extLst>
              <a:ext uri="{FF2B5EF4-FFF2-40B4-BE49-F238E27FC236}">
                <a16:creationId xmlns:a16="http://schemas.microsoft.com/office/drawing/2014/main" id="{97A10209-1D96-4C57-BDB6-136372A0A98D}"/>
              </a:ext>
            </a:extLst>
          </p:cNvPr>
          <p:cNvSpPr>
            <a:spLocks noGrp="1"/>
          </p:cNvSpPr>
          <p:nvPr>
            <p:ph type="title"/>
          </p:nvPr>
        </p:nvSpPr>
        <p:spPr>
          <a:xfrm>
            <a:off x="781728" y="281474"/>
            <a:ext cx="3401064" cy="1447800"/>
          </a:xfrm>
        </p:spPr>
        <p:txBody>
          <a:bodyPr/>
          <a:lstStyle/>
          <a:p>
            <a:r>
              <a:rPr lang="es-ES" dirty="0"/>
              <a:t>Aplicación del sistema de categorías:</a:t>
            </a:r>
            <a:endParaRPr lang="es-CO" dirty="0"/>
          </a:p>
        </p:txBody>
      </p:sp>
      <p:graphicFrame>
        <p:nvGraphicFramePr>
          <p:cNvPr id="13" name="Marcador de contenido 9">
            <a:extLst>
              <a:ext uri="{FF2B5EF4-FFF2-40B4-BE49-F238E27FC236}">
                <a16:creationId xmlns:a16="http://schemas.microsoft.com/office/drawing/2014/main" id="{C1E8BFFB-95C5-F4A9-F405-B96F1226FE2E}"/>
              </a:ext>
            </a:extLst>
          </p:cNvPr>
          <p:cNvGraphicFramePr>
            <a:graphicFrameLocks noGrp="1"/>
          </p:cNvGraphicFramePr>
          <p:nvPr>
            <p:ph idx="1"/>
            <p:extLst>
              <p:ext uri="{D42A27DB-BD31-4B8C-83A1-F6EECF244321}">
                <p14:modId xmlns:p14="http://schemas.microsoft.com/office/powerpoint/2010/main" val="3747295210"/>
              </p:ext>
            </p:extLst>
          </p:nvPr>
        </p:nvGraphicFramePr>
        <p:xfrm>
          <a:off x="3685592" y="-65314"/>
          <a:ext cx="8434873" cy="6820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Marcador de texto 10">
            <a:extLst>
              <a:ext uri="{FF2B5EF4-FFF2-40B4-BE49-F238E27FC236}">
                <a16:creationId xmlns:a16="http://schemas.microsoft.com/office/drawing/2014/main" id="{06C406B3-6F7E-4B9F-9613-D5DA33DF81A9}"/>
              </a:ext>
            </a:extLst>
          </p:cNvPr>
          <p:cNvSpPr>
            <a:spLocks noGrp="1"/>
          </p:cNvSpPr>
          <p:nvPr>
            <p:ph type="body" sz="half" idx="2"/>
          </p:nvPr>
        </p:nvSpPr>
        <p:spPr>
          <a:xfrm>
            <a:off x="847043" y="1851713"/>
            <a:ext cx="3401063" cy="4724813"/>
          </a:xfrm>
        </p:spPr>
        <p:txBody>
          <a:bodyPr>
            <a:normAutofit fontScale="85000" lnSpcReduction="10000"/>
          </a:bodyPr>
          <a:lstStyle/>
          <a:p>
            <a:r>
              <a:rPr lang="es-ES" sz="1700" dirty="0"/>
              <a:t>Se asigna un código a cada escena según las variables definidas. </a:t>
            </a:r>
          </a:p>
          <a:p>
            <a:r>
              <a:rPr lang="es-ES" sz="1700" dirty="0"/>
              <a:t>Escena 1: Personajes: 8 Venado Garra de Jaguar (gobernante de Tilantongo), 5 Lagartija (sacerdote de Tilantongo). Lugares: Tilantongo. Eventos: Iniciación de 8 Venado como sacerdote en 9 Pedernal 13 Lluvia (1011 d.C.). Símbolos: El árbol genealógico, el glifo del año. Colores: Rojo, azul, verde, amarillo.</a:t>
            </a:r>
          </a:p>
          <a:p>
            <a:r>
              <a:rPr lang="es-ES" sz="1700" dirty="0"/>
              <a:t>Escena 2: Personajes: 8 Venado Garra de Jaguar, 4 Viento Nube de Fuego (gobernante de </a:t>
            </a:r>
            <a:r>
              <a:rPr lang="es-ES" sz="1700" dirty="0" err="1"/>
              <a:t>Teozacualco</a:t>
            </a:r>
            <a:r>
              <a:rPr lang="es-ES" sz="1700" dirty="0"/>
              <a:t>). Lugares: </a:t>
            </a:r>
            <a:r>
              <a:rPr lang="es-ES" sz="1700" dirty="0" err="1"/>
              <a:t>Teozacualco</a:t>
            </a:r>
            <a:r>
              <a:rPr lang="es-ES" sz="1700" dirty="0"/>
              <a:t>. Eventos: Alianza entre Tilantongo y </a:t>
            </a:r>
            <a:r>
              <a:rPr lang="es-ES" sz="1700" dirty="0" err="1"/>
              <a:t>Teozacualco</a:t>
            </a:r>
            <a:r>
              <a:rPr lang="es-ES" sz="1700" dirty="0"/>
              <a:t> en 10 Pedernal 7 Casa (1012 d.C.). Símbolos: El glifo del año. Colores: Rojo, azul.</a:t>
            </a:r>
          </a:p>
          <a:p>
            <a:br>
              <a:rPr lang="es-ES" dirty="0"/>
            </a:br>
            <a:endParaRPr lang="es-CO" dirty="0"/>
          </a:p>
        </p:txBody>
      </p:sp>
    </p:spTree>
    <p:extLst>
      <p:ext uri="{BB962C8B-B14F-4D97-AF65-F5344CB8AC3E}">
        <p14:creationId xmlns:p14="http://schemas.microsoft.com/office/powerpoint/2010/main" val="354806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2536EF6-2B7A-4B2D-A795-3CCB17A94C38}"/>
              </a:ext>
            </a:extLst>
          </p:cNvPr>
          <p:cNvSpPr>
            <a:spLocks noGrp="1"/>
          </p:cNvSpPr>
          <p:nvPr>
            <p:ph type="title"/>
          </p:nvPr>
        </p:nvSpPr>
        <p:spPr/>
        <p:txBody>
          <a:bodyPr>
            <a:normAutofit fontScale="90000"/>
          </a:bodyPr>
          <a:lstStyle/>
          <a:p>
            <a:br>
              <a:rPr lang="es-ES" dirty="0"/>
            </a:br>
            <a:endParaRPr lang="es-CO" dirty="0"/>
          </a:p>
        </p:txBody>
      </p:sp>
      <p:sp>
        <p:nvSpPr>
          <p:cNvPr id="8" name="Rectángulo 7">
            <a:extLst>
              <a:ext uri="{FF2B5EF4-FFF2-40B4-BE49-F238E27FC236}">
                <a16:creationId xmlns:a16="http://schemas.microsoft.com/office/drawing/2014/main" id="{6B48850A-0969-4018-BD6F-2254358092C9}"/>
              </a:ext>
            </a:extLst>
          </p:cNvPr>
          <p:cNvSpPr/>
          <p:nvPr/>
        </p:nvSpPr>
        <p:spPr>
          <a:xfrm>
            <a:off x="1464907" y="1148488"/>
            <a:ext cx="8612154" cy="2990562"/>
          </a:xfrm>
          <a:prstGeom prst="rect">
            <a:avLst/>
          </a:prstGeom>
        </p:spPr>
        <p:txBody>
          <a:bodyPr wrap="square">
            <a:spAutoFit/>
          </a:bodyPr>
          <a:lstStyle/>
          <a:p>
            <a:pPr>
              <a:spcAft>
                <a:spcPts val="1000"/>
              </a:spcAft>
            </a:pPr>
            <a:r>
              <a:rPr lang="es-ES" sz="2400" dirty="0">
                <a:solidFill>
                  <a:srgbClr val="000000"/>
                </a:solidFill>
                <a:latin typeface="Calibri" panose="020F0502020204030204" pitchFamily="34" charset="0"/>
              </a:rPr>
              <a:t>El Códice </a:t>
            </a:r>
            <a:r>
              <a:rPr lang="es-ES" sz="2400" dirty="0" err="1">
                <a:solidFill>
                  <a:srgbClr val="000000"/>
                </a:solidFill>
                <a:latin typeface="Calibri" panose="020F0502020204030204" pitchFamily="34" charset="0"/>
              </a:rPr>
              <a:t>Nuttall</a:t>
            </a:r>
            <a:r>
              <a:rPr lang="es-ES" sz="2400" dirty="0">
                <a:solidFill>
                  <a:srgbClr val="000000"/>
                </a:solidFill>
                <a:latin typeface="Calibri" panose="020F0502020204030204" pitchFamily="34" charset="0"/>
              </a:rPr>
              <a:t> se encuentra actualmente en el Museo Británico de Londres, donde se exhibe al público. Sin embargo, también puedes verlo en línea, ya que hay varias páginas web que lo muestran en formato digital. Por ejemplo, puedes consultar el siguiente enlace para ver el códice completo y obtener más información sobre su contenido y su contexto histórico.</a:t>
            </a:r>
            <a:endParaRPr lang="es-ES" sz="2400" dirty="0"/>
          </a:p>
          <a:p>
            <a:br>
              <a:rPr lang="es-ES" dirty="0"/>
            </a:br>
            <a:endParaRPr lang="es-CO" dirty="0"/>
          </a:p>
        </p:txBody>
      </p:sp>
      <p:sp>
        <p:nvSpPr>
          <p:cNvPr id="10" name="Marcador de texto 9">
            <a:extLst>
              <a:ext uri="{FF2B5EF4-FFF2-40B4-BE49-F238E27FC236}">
                <a16:creationId xmlns:a16="http://schemas.microsoft.com/office/drawing/2014/main" id="{098C3477-BB4E-4ADE-93B3-2D91015D773A}"/>
              </a:ext>
            </a:extLst>
          </p:cNvPr>
          <p:cNvSpPr>
            <a:spLocks noGrp="1"/>
          </p:cNvSpPr>
          <p:nvPr>
            <p:ph type="body" sz="half" idx="2"/>
          </p:nvPr>
        </p:nvSpPr>
        <p:spPr>
          <a:xfrm>
            <a:off x="1154955" y="5367325"/>
            <a:ext cx="9002939" cy="493712"/>
          </a:xfrm>
        </p:spPr>
        <p:txBody>
          <a:bodyPr>
            <a:noAutofit/>
          </a:bodyPr>
          <a:lstStyle/>
          <a:p>
            <a:r>
              <a:rPr lang="es-CO" sz="1800" dirty="0">
                <a:hlinkClick r:id="rId2"/>
              </a:rPr>
              <a:t>http://www.famsi.org/spanish/research/graz/zouche_nuttall/img_page01.html</a:t>
            </a:r>
            <a:endParaRPr lang="es-CO" sz="1800" dirty="0"/>
          </a:p>
        </p:txBody>
      </p:sp>
    </p:spTree>
    <p:extLst>
      <p:ext uri="{BB962C8B-B14F-4D97-AF65-F5344CB8AC3E}">
        <p14:creationId xmlns:p14="http://schemas.microsoft.com/office/powerpoint/2010/main" val="196839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5D30B2-A38F-4E54-AEB4-BCF0C14F0411}"/>
              </a:ext>
            </a:extLst>
          </p:cNvPr>
          <p:cNvSpPr>
            <a:spLocks noGrp="1"/>
          </p:cNvSpPr>
          <p:nvPr>
            <p:ph type="title"/>
          </p:nvPr>
        </p:nvSpPr>
        <p:spPr/>
        <p:txBody>
          <a:bodyPr/>
          <a:lstStyle/>
          <a:p>
            <a:r>
              <a:rPr lang="es-ES" dirty="0"/>
              <a:t>LOS CÓDICES mesoamericanos</a:t>
            </a:r>
            <a:endParaRPr lang="es-CO" dirty="0"/>
          </a:p>
        </p:txBody>
      </p:sp>
      <p:sp>
        <p:nvSpPr>
          <p:cNvPr id="3" name="Marcador de contenido 2">
            <a:extLst>
              <a:ext uri="{FF2B5EF4-FFF2-40B4-BE49-F238E27FC236}">
                <a16:creationId xmlns:a16="http://schemas.microsoft.com/office/drawing/2014/main" id="{7D5649BD-F920-448C-9741-3695AF919D2C}"/>
              </a:ext>
            </a:extLst>
          </p:cNvPr>
          <p:cNvSpPr>
            <a:spLocks noGrp="1"/>
          </p:cNvSpPr>
          <p:nvPr>
            <p:ph idx="1"/>
          </p:nvPr>
        </p:nvSpPr>
        <p:spPr/>
        <p:txBody>
          <a:bodyPr>
            <a:normAutofit fontScale="92500" lnSpcReduction="10000"/>
          </a:bodyPr>
          <a:lstStyle/>
          <a:p>
            <a:r>
              <a:rPr lang="es-ES" dirty="0"/>
              <a:t>Los códices mesoamericanos de los periodos prehispánico y colonial temprano fijaron, de manera pictográfica, los acontecimientos relacionados con la </a:t>
            </a:r>
            <a:r>
              <a:rPr lang="es-ES" dirty="0" err="1"/>
              <a:t>mitopoesía</a:t>
            </a:r>
            <a:r>
              <a:rPr lang="es-ES" dirty="0"/>
              <a:t>, narraciones históricas, genealogías de los diversos linajes, alianzas de los señores, astronomía, etcétera.</a:t>
            </a:r>
          </a:p>
          <a:p>
            <a:pPr marL="0" indent="0">
              <a:buNone/>
            </a:pPr>
            <a:endParaRPr lang="es-ES" dirty="0"/>
          </a:p>
          <a:p>
            <a:r>
              <a:rPr lang="es-ES" dirty="0"/>
              <a:t>Los manuscritos antiguos conservados se dividen en cuatro grupos principales: de los códices mayas, del grupo Borgia, de los códices mexicas y de los códices mixtecos. Hasta hoy en día, se conservan seis códices mixtecos prehispánicos:</a:t>
            </a:r>
          </a:p>
          <a:p>
            <a:pPr marL="400050" lvl="1" indent="0">
              <a:buNone/>
            </a:pPr>
            <a:r>
              <a:rPr lang="es-ES" dirty="0" err="1"/>
              <a:t>Vindobonensis</a:t>
            </a:r>
            <a:r>
              <a:rPr lang="es-ES" dirty="0"/>
              <a:t>, </a:t>
            </a:r>
            <a:r>
              <a:rPr lang="es-ES" dirty="0" err="1"/>
              <a:t>Nuttall</a:t>
            </a:r>
            <a:r>
              <a:rPr lang="es-ES" dirty="0"/>
              <a:t>, Colombino-Becker I, Bodley y </a:t>
            </a:r>
            <a:r>
              <a:rPr lang="es-ES" dirty="0" err="1"/>
              <a:t>Selden,el</a:t>
            </a:r>
            <a:r>
              <a:rPr lang="es-ES" dirty="0"/>
              <a:t> cual se cree fue terminado a mediados del siglo XVI, aunque no demuestra ser influido por la cultura española. </a:t>
            </a:r>
          </a:p>
          <a:p>
            <a:pPr marL="0" indent="0">
              <a:buNone/>
            </a:pPr>
            <a:br>
              <a:rPr lang="es-ES" dirty="0"/>
            </a:br>
            <a:endParaRPr lang="es-CO" dirty="0"/>
          </a:p>
        </p:txBody>
      </p:sp>
    </p:spTree>
    <p:extLst>
      <p:ext uri="{BB962C8B-B14F-4D97-AF65-F5344CB8AC3E}">
        <p14:creationId xmlns:p14="http://schemas.microsoft.com/office/powerpoint/2010/main" val="2292736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195</TotalTime>
  <Words>1381</Words>
  <Application>Microsoft Office PowerPoint</Application>
  <PresentationFormat>Panorámica</PresentationFormat>
  <Paragraphs>62</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Calibri</vt:lpstr>
      <vt:lpstr>Century Gothic</vt:lpstr>
      <vt:lpstr>Wingdings 3</vt:lpstr>
      <vt:lpstr>Ion</vt:lpstr>
      <vt:lpstr>Lectura de imágenes II</vt:lpstr>
      <vt:lpstr>LOS CÓDICES</vt:lpstr>
      <vt:lpstr>ANÁLISIS DE CONTENIDO VISUAL</vt:lpstr>
      <vt:lpstr>Pasos</vt:lpstr>
      <vt:lpstr>ejemplo de análisis de contenido visual con un códice mixteca</vt:lpstr>
      <vt:lpstr>Aplicación del sistema de categorías:</vt:lpstr>
      <vt:lpstr> </vt:lpstr>
      <vt:lpstr>LOS CÓDICES mesoamericanos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Lectura de imágenes II</dc:title>
  <dc:creator>JEANNETTE PLAZA ZUÑIGA</dc:creator>
  <cp:lastModifiedBy>JEANNETTE PLAZA ZUÑIGA</cp:lastModifiedBy>
  <cp:revision>2</cp:revision>
  <dcterms:created xsi:type="dcterms:W3CDTF">2023-05-23T18:29:31Z</dcterms:created>
  <dcterms:modified xsi:type="dcterms:W3CDTF">2023-05-23T21:45:52Z</dcterms:modified>
</cp:coreProperties>
</file>