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7"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F9E6CE44-93B8-4FDD-8668-3257B5FB5231}" type="datetimeFigureOut">
              <a:rPr lang="es-CO" smtClean="0"/>
              <a:t>24/04/2020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369018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E6CE44-93B8-4FDD-8668-3257B5FB5231}" type="datetimeFigureOut">
              <a:rPr lang="es-CO" smtClean="0"/>
              <a:t>24/04/2020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34734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E6CE44-93B8-4FDD-8668-3257B5FB5231}" type="datetimeFigureOut">
              <a:rPr lang="es-CO" smtClean="0"/>
              <a:t>24/04/2020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149562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E6CE44-93B8-4FDD-8668-3257B5FB5231}" type="datetimeFigureOut">
              <a:rPr lang="es-CO" smtClean="0"/>
              <a:t>24/04/2020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298167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E6CE44-93B8-4FDD-8668-3257B5FB5231}" type="datetimeFigureOut">
              <a:rPr lang="es-CO" smtClean="0"/>
              <a:t>24/04/2020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417459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E6CE44-93B8-4FDD-8668-3257B5FB5231}" type="datetimeFigureOut">
              <a:rPr lang="es-CO" smtClean="0"/>
              <a:t>24/04/2020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22203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E6CE44-93B8-4FDD-8668-3257B5FB5231}" type="datetimeFigureOut">
              <a:rPr lang="es-CO" smtClean="0"/>
              <a:t>24/04/2020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105735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E6CE44-93B8-4FDD-8668-3257B5FB5231}" type="datetimeFigureOut">
              <a:rPr lang="es-CO" smtClean="0"/>
              <a:t>24/04/2020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302466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6CE44-93B8-4FDD-8668-3257B5FB5231}" type="datetimeFigureOut">
              <a:rPr lang="es-CO" smtClean="0"/>
              <a:t>24/04/2020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419401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F9E6CE44-93B8-4FDD-8668-3257B5FB5231}" type="datetimeFigureOut">
              <a:rPr lang="es-CO" smtClean="0"/>
              <a:t>24/04/2020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43879B9-8B70-41BF-9B57-55D5F2C35462}" type="slidenum">
              <a:rPr lang="es-CO" smtClean="0"/>
              <a:t>‹Nº›</a:t>
            </a:fld>
            <a:endParaRPr lang="es-CO"/>
          </a:p>
        </p:txBody>
      </p:sp>
    </p:spTree>
    <p:extLst>
      <p:ext uri="{BB962C8B-B14F-4D97-AF65-F5344CB8AC3E}">
        <p14:creationId xmlns:p14="http://schemas.microsoft.com/office/powerpoint/2010/main" val="419300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F9E6CE44-93B8-4FDD-8668-3257B5FB5231}" type="datetimeFigureOut">
              <a:rPr lang="es-CO" smtClean="0"/>
              <a:t>24/04/2020</a:t>
            </a:fld>
            <a:endParaRPr lang="es-CO"/>
          </a:p>
        </p:txBody>
      </p:sp>
      <p:sp>
        <p:nvSpPr>
          <p:cNvPr id="10" name="Footer Placeholder 9"/>
          <p:cNvSpPr>
            <a:spLocks noGrp="1"/>
          </p:cNvSpPr>
          <p:nvPr>
            <p:ph type="ftr" sz="quarter" idx="11"/>
          </p:nvPr>
        </p:nvSpPr>
        <p:spPr/>
        <p:txBody>
          <a:bodyPr/>
          <a:lstStyle/>
          <a:p>
            <a:endParaRPr lang="es-CO"/>
          </a:p>
        </p:txBody>
      </p:sp>
      <p:sp>
        <p:nvSpPr>
          <p:cNvPr id="11" name="Slide Number Placeholder 10"/>
          <p:cNvSpPr>
            <a:spLocks noGrp="1"/>
          </p:cNvSpPr>
          <p:nvPr>
            <p:ph type="sldNum" sz="quarter" idx="12"/>
          </p:nvPr>
        </p:nvSpPr>
        <p:spPr/>
        <p:txBody>
          <a:bodyPr/>
          <a:lstStyle/>
          <a:p>
            <a:fld id="{343879B9-8B70-41BF-9B57-55D5F2C35462}" type="slidenum">
              <a:rPr lang="es-CO" smtClean="0"/>
              <a:t>‹Nº›</a:t>
            </a:fld>
            <a:endParaRPr lang="es-CO"/>
          </a:p>
        </p:txBody>
      </p:sp>
    </p:spTree>
    <p:extLst>
      <p:ext uri="{BB962C8B-B14F-4D97-AF65-F5344CB8AC3E}">
        <p14:creationId xmlns:p14="http://schemas.microsoft.com/office/powerpoint/2010/main" val="21766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9E6CE44-93B8-4FDD-8668-3257B5FB5231}" type="datetimeFigureOut">
              <a:rPr lang="es-CO" smtClean="0"/>
              <a:t>24/04/2020</a:t>
            </a:fld>
            <a:endParaRPr lang="es-CO"/>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CO"/>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343879B9-8B70-41BF-9B57-55D5F2C35462}" type="slidenum">
              <a:rPr lang="es-CO" smtClean="0"/>
              <a:t>‹Nº›</a:t>
            </a:fld>
            <a:endParaRPr lang="es-CO"/>
          </a:p>
        </p:txBody>
      </p:sp>
    </p:spTree>
    <p:extLst>
      <p:ext uri="{BB962C8B-B14F-4D97-AF65-F5344CB8AC3E}">
        <p14:creationId xmlns:p14="http://schemas.microsoft.com/office/powerpoint/2010/main" val="210465637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eg"/><Relationship Id="rId34" Type="http://schemas.openxmlformats.org/officeDocument/2006/relationships/image" Target="../media/image33.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32" Type="http://schemas.openxmlformats.org/officeDocument/2006/relationships/image" Target="../media/image31.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C1330-2C3D-4602-A78B-203F9E92BED8}"/>
              </a:ext>
            </a:extLst>
          </p:cNvPr>
          <p:cNvSpPr>
            <a:spLocks noGrp="1"/>
          </p:cNvSpPr>
          <p:nvPr>
            <p:ph type="ctrTitle"/>
          </p:nvPr>
        </p:nvSpPr>
        <p:spPr>
          <a:xfrm>
            <a:off x="622705" y="1462776"/>
            <a:ext cx="10751645" cy="888735"/>
          </a:xfrm>
        </p:spPr>
        <p:txBody>
          <a:bodyPr/>
          <a:lstStyle/>
          <a:p>
            <a:r>
              <a:rPr lang="es-CO" sz="3500" b="1" dirty="0">
                <a:latin typeface="Calibri" panose="020F0502020204030204" pitchFamily="34" charset="0"/>
                <a:cs typeface="Calibri" panose="020F0502020204030204" pitchFamily="34" charset="0"/>
              </a:rPr>
              <a:t>El giro emocional de la imagen fotográfica </a:t>
            </a:r>
            <a:br>
              <a:rPr lang="es-CO" sz="3500" b="1" dirty="0">
                <a:latin typeface="Calibri" panose="020F0502020204030204" pitchFamily="34" charset="0"/>
                <a:cs typeface="Calibri" panose="020F0502020204030204" pitchFamily="34" charset="0"/>
              </a:rPr>
            </a:br>
            <a:r>
              <a:rPr lang="es-CO" sz="3500" b="1" dirty="0">
                <a:latin typeface="Calibri" panose="020F0502020204030204" pitchFamily="34" charset="0"/>
                <a:cs typeface="Calibri" panose="020F0502020204030204" pitchFamily="34" charset="0"/>
              </a:rPr>
              <a:t>de los pueblos Kankuamo y Kogui de Santa Marta – Colombia</a:t>
            </a:r>
          </a:p>
        </p:txBody>
      </p:sp>
      <p:sp>
        <p:nvSpPr>
          <p:cNvPr id="3" name="Subtítulo 2">
            <a:extLst>
              <a:ext uri="{FF2B5EF4-FFF2-40B4-BE49-F238E27FC236}">
                <a16:creationId xmlns:a16="http://schemas.microsoft.com/office/drawing/2014/main" id="{324A2CEB-672B-401D-AEAC-4302E66814C5}"/>
              </a:ext>
            </a:extLst>
          </p:cNvPr>
          <p:cNvSpPr>
            <a:spLocks noGrp="1"/>
          </p:cNvSpPr>
          <p:nvPr>
            <p:ph type="subTitle" idx="1"/>
          </p:nvPr>
        </p:nvSpPr>
        <p:spPr>
          <a:xfrm>
            <a:off x="4704144" y="3189848"/>
            <a:ext cx="7200363" cy="512445"/>
          </a:xfrm>
        </p:spPr>
        <p:txBody>
          <a:bodyPr>
            <a:noAutofit/>
          </a:bodyPr>
          <a:lstStyle/>
          <a:p>
            <a:pPr algn="r">
              <a:lnSpc>
                <a:spcPct val="100000"/>
              </a:lnSpc>
              <a:spcBef>
                <a:spcPts val="0"/>
              </a:spcBef>
            </a:pPr>
            <a:r>
              <a:rPr lang="es-CO" sz="2200" b="1" dirty="0">
                <a:latin typeface="+mn-lt"/>
              </a:rPr>
              <a:t>Directora: Dra. Jeannette Plaza -  Codirector: Dr. Germán </a:t>
            </a:r>
            <a:r>
              <a:rPr lang="es-CO" sz="2200" b="1" dirty="0" err="1">
                <a:latin typeface="+mn-lt"/>
              </a:rPr>
              <a:t>Retola</a:t>
            </a:r>
            <a:endParaRPr lang="es-CO" sz="2000" b="1" dirty="0"/>
          </a:p>
        </p:txBody>
      </p:sp>
      <p:sp>
        <p:nvSpPr>
          <p:cNvPr id="41" name="Rectángulo 40">
            <a:extLst>
              <a:ext uri="{FF2B5EF4-FFF2-40B4-BE49-F238E27FC236}">
                <a16:creationId xmlns:a16="http://schemas.microsoft.com/office/drawing/2014/main" id="{CF8F299D-CCE4-46D8-B6E3-66C271270E23}"/>
              </a:ext>
            </a:extLst>
          </p:cNvPr>
          <p:cNvSpPr/>
          <p:nvPr/>
        </p:nvSpPr>
        <p:spPr>
          <a:xfrm>
            <a:off x="148370" y="6381038"/>
            <a:ext cx="12043630" cy="477054"/>
          </a:xfrm>
          <a:prstGeom prst="rect">
            <a:avLst/>
          </a:prstGeom>
        </p:spPr>
        <p:txBody>
          <a:bodyPr wrap="square">
            <a:spAutoFit/>
          </a:bodyPr>
          <a:lstStyle/>
          <a:p>
            <a:pPr algn="ctr"/>
            <a:r>
              <a:rPr lang="es-CO" sz="2500" b="1" dirty="0"/>
              <a:t>Tesis doctoral - Facultad de Periodismo y Comunicación Social - UNLP- 2019</a:t>
            </a:r>
          </a:p>
        </p:txBody>
      </p:sp>
      <p:sp>
        <p:nvSpPr>
          <p:cNvPr id="78" name="Rectángulo 77">
            <a:extLst>
              <a:ext uri="{FF2B5EF4-FFF2-40B4-BE49-F238E27FC236}">
                <a16:creationId xmlns:a16="http://schemas.microsoft.com/office/drawing/2014/main" id="{2D036678-9DE7-4FBA-AD59-7751A6F11449}"/>
              </a:ext>
            </a:extLst>
          </p:cNvPr>
          <p:cNvSpPr/>
          <p:nvPr/>
        </p:nvSpPr>
        <p:spPr>
          <a:xfrm>
            <a:off x="0" y="4243924"/>
            <a:ext cx="12192000" cy="18897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42" name="Grupo 41">
            <a:extLst>
              <a:ext uri="{FF2B5EF4-FFF2-40B4-BE49-F238E27FC236}">
                <a16:creationId xmlns:a16="http://schemas.microsoft.com/office/drawing/2014/main" id="{CC436FB1-3A46-4E7A-9F3F-971F8CE2A62F}"/>
              </a:ext>
            </a:extLst>
          </p:cNvPr>
          <p:cNvGrpSpPr/>
          <p:nvPr/>
        </p:nvGrpSpPr>
        <p:grpSpPr>
          <a:xfrm>
            <a:off x="138069" y="4491758"/>
            <a:ext cx="3565258" cy="1196020"/>
            <a:chOff x="0" y="0"/>
            <a:chExt cx="5605234" cy="1937974"/>
          </a:xfrm>
          <a:solidFill>
            <a:srgbClr val="FFFF00"/>
          </a:solidFill>
        </p:grpSpPr>
        <p:pic>
          <p:nvPicPr>
            <p:cNvPr id="43" name="Imagen 42" descr="Imagen que contiene exterior, foto, negro, antiguo&#10;&#10;Descripción generada automáticamente">
              <a:extLst>
                <a:ext uri="{FF2B5EF4-FFF2-40B4-BE49-F238E27FC236}">
                  <a16:creationId xmlns:a16="http://schemas.microsoft.com/office/drawing/2014/main" id="{7643AF8C-31BC-4AC9-BB0E-611BE3552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991" y="1052313"/>
              <a:ext cx="831850" cy="882650"/>
            </a:xfrm>
            <a:prstGeom prst="rect">
              <a:avLst/>
            </a:prstGeom>
            <a:grpFill/>
            <a:ln>
              <a:noFill/>
            </a:ln>
          </p:spPr>
        </p:pic>
        <p:pic>
          <p:nvPicPr>
            <p:cNvPr id="44" name="Imagen 43" descr="Imagen que contiene foto, antiguo, exterior, negro&#10;&#10;Descripción generada automáticamente">
              <a:extLst>
                <a:ext uri="{FF2B5EF4-FFF2-40B4-BE49-F238E27FC236}">
                  <a16:creationId xmlns:a16="http://schemas.microsoft.com/office/drawing/2014/main" id="{8EB0AB38-6B53-4027-B322-8D61FFD71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7843"/>
              <a:ext cx="1092633" cy="854077"/>
            </a:xfrm>
            <a:prstGeom prst="rect">
              <a:avLst/>
            </a:prstGeom>
            <a:grpFill/>
            <a:ln>
              <a:noFill/>
            </a:ln>
          </p:spPr>
        </p:pic>
        <p:pic>
          <p:nvPicPr>
            <p:cNvPr id="45" name="Imagen 44" descr="Imagen que contiene exterior, foto, suelo, campo&#10;&#10;Descripción generada automáticamente">
              <a:extLst>
                <a:ext uri="{FF2B5EF4-FFF2-40B4-BE49-F238E27FC236}">
                  <a16:creationId xmlns:a16="http://schemas.microsoft.com/office/drawing/2014/main" id="{954B6F1E-A803-4C86-BC12-BF69698E66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130" y="10633"/>
              <a:ext cx="1108075" cy="871855"/>
            </a:xfrm>
            <a:prstGeom prst="rect">
              <a:avLst/>
            </a:prstGeom>
            <a:grpFill/>
            <a:ln>
              <a:noFill/>
            </a:ln>
          </p:spPr>
        </p:pic>
        <p:pic>
          <p:nvPicPr>
            <p:cNvPr id="46" name="Imagen 45" descr="Imagen que contiene texto, libro&#10;&#10;Descripción generada automáticamente">
              <a:extLst>
                <a:ext uri="{FF2B5EF4-FFF2-40B4-BE49-F238E27FC236}">
                  <a16:creationId xmlns:a16="http://schemas.microsoft.com/office/drawing/2014/main" id="{FD7DFAF6-9219-4207-ACBC-B8DEA416D9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21360" cy="946150"/>
            </a:xfrm>
            <a:prstGeom prst="rect">
              <a:avLst/>
            </a:prstGeom>
            <a:grpFill/>
            <a:ln>
              <a:noFill/>
            </a:ln>
          </p:spPr>
        </p:pic>
        <p:pic>
          <p:nvPicPr>
            <p:cNvPr id="47" name="Imagen 46" descr="Imagen que contiene texto, libro, foto&#10;&#10;Descripción generada automáticamente">
              <a:extLst>
                <a:ext uri="{FF2B5EF4-FFF2-40B4-BE49-F238E27FC236}">
                  <a16:creationId xmlns:a16="http://schemas.microsoft.com/office/drawing/2014/main" id="{4D70CF50-CED2-4B18-A558-9B5A7C2D24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7414" y="10633"/>
              <a:ext cx="693420" cy="892810"/>
            </a:xfrm>
            <a:prstGeom prst="rect">
              <a:avLst/>
            </a:prstGeom>
            <a:grpFill/>
            <a:ln>
              <a:noFill/>
            </a:ln>
          </p:spPr>
        </p:pic>
        <p:pic>
          <p:nvPicPr>
            <p:cNvPr id="48" name="Imagen 47" descr="Imagen que contiene hombre, persona, foto&#10;&#10;Descripción generada automáticamente">
              <a:extLst>
                <a:ext uri="{FF2B5EF4-FFF2-40B4-BE49-F238E27FC236}">
                  <a16:creationId xmlns:a16="http://schemas.microsoft.com/office/drawing/2014/main" id="{32F801B6-8E0A-4110-BB66-56508CFF65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605" y="10633"/>
              <a:ext cx="654685" cy="854075"/>
            </a:xfrm>
            <a:prstGeom prst="rect">
              <a:avLst/>
            </a:prstGeom>
            <a:grpFill/>
            <a:ln>
              <a:noFill/>
            </a:ln>
          </p:spPr>
        </p:pic>
        <p:pic>
          <p:nvPicPr>
            <p:cNvPr id="49" name="Imagen 48" descr="Imagen que contiene béisbol, foto, exterior, antiguo&#10;&#10;Descripción generada automáticamente">
              <a:extLst>
                <a:ext uri="{FF2B5EF4-FFF2-40B4-BE49-F238E27FC236}">
                  <a16:creationId xmlns:a16="http://schemas.microsoft.com/office/drawing/2014/main" id="{DA0F4158-FEA3-4DBF-9DBD-B86289D15A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6121" y="42531"/>
              <a:ext cx="1066800" cy="827405"/>
            </a:xfrm>
            <a:prstGeom prst="rect">
              <a:avLst/>
            </a:prstGeom>
            <a:grpFill/>
            <a:ln>
              <a:noFill/>
            </a:ln>
          </p:spPr>
        </p:pic>
        <p:pic>
          <p:nvPicPr>
            <p:cNvPr id="50" name="Imagen 49" descr="Imagen que contiene texto, libro&#10;&#10;Descripción generada automáticamente">
              <a:extLst>
                <a:ext uri="{FF2B5EF4-FFF2-40B4-BE49-F238E27FC236}">
                  <a16:creationId xmlns:a16="http://schemas.microsoft.com/office/drawing/2014/main" id="{69028808-F2F4-41FA-BEFF-997140D0DA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6037" y="42531"/>
              <a:ext cx="628015" cy="822960"/>
            </a:xfrm>
            <a:prstGeom prst="rect">
              <a:avLst/>
            </a:prstGeom>
            <a:grpFill/>
            <a:ln>
              <a:noFill/>
            </a:ln>
          </p:spPr>
        </p:pic>
        <p:pic>
          <p:nvPicPr>
            <p:cNvPr id="51" name="Imagen 50" descr="Imagen que contiene texto, foto&#10;&#10;Descripción generada automáticamente">
              <a:extLst>
                <a:ext uri="{FF2B5EF4-FFF2-40B4-BE49-F238E27FC236}">
                  <a16:creationId xmlns:a16="http://schemas.microsoft.com/office/drawing/2014/main" id="{9A82E900-E07E-4EBC-81E3-571889D031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266" y="1022940"/>
              <a:ext cx="690880" cy="915034"/>
            </a:xfrm>
            <a:prstGeom prst="rect">
              <a:avLst/>
            </a:prstGeom>
            <a:grpFill/>
            <a:ln>
              <a:noFill/>
            </a:ln>
          </p:spPr>
        </p:pic>
        <p:pic>
          <p:nvPicPr>
            <p:cNvPr id="52" name="Imagen 51" descr="Imagen que contiene exterior, edificio, foto, suelo&#10;&#10;Descripción generada automáticamente">
              <a:extLst>
                <a:ext uri="{FF2B5EF4-FFF2-40B4-BE49-F238E27FC236}">
                  <a16:creationId xmlns:a16="http://schemas.microsoft.com/office/drawing/2014/main" id="{4FB7D71A-4B17-47A3-98F6-F625141230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4019" y="1031359"/>
              <a:ext cx="831215" cy="903605"/>
            </a:xfrm>
            <a:prstGeom prst="rect">
              <a:avLst/>
            </a:prstGeom>
            <a:grpFill/>
            <a:ln>
              <a:noFill/>
            </a:ln>
          </p:spPr>
        </p:pic>
        <p:pic>
          <p:nvPicPr>
            <p:cNvPr id="53" name="Imagen 52" descr="Imagen que contiene edificio, tenis, texto, foto&#10;&#10;Descripción generada automáticamente">
              <a:extLst>
                <a:ext uri="{FF2B5EF4-FFF2-40B4-BE49-F238E27FC236}">
                  <a16:creationId xmlns:a16="http://schemas.microsoft.com/office/drawing/2014/main" id="{470595CF-C547-4AF9-A09F-94757FE5D1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25972" y="999461"/>
              <a:ext cx="714375" cy="935355"/>
            </a:xfrm>
            <a:prstGeom prst="rect">
              <a:avLst/>
            </a:prstGeom>
            <a:grpFill/>
            <a:ln>
              <a:noFill/>
            </a:ln>
          </p:spPr>
        </p:pic>
        <p:pic>
          <p:nvPicPr>
            <p:cNvPr id="54" name="Imagen 53" descr="Imagen que contiene exterior, foto, personas, persona&#10;&#10;Descripción generada automáticamente">
              <a:extLst>
                <a:ext uri="{FF2B5EF4-FFF2-40B4-BE49-F238E27FC236}">
                  <a16:creationId xmlns:a16="http://schemas.microsoft.com/office/drawing/2014/main" id="{A32F1BC4-87DA-49E4-82D3-2949E16A99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13860" y="988828"/>
              <a:ext cx="1163955" cy="915035"/>
            </a:xfrm>
            <a:prstGeom prst="rect">
              <a:avLst/>
            </a:prstGeom>
            <a:grpFill/>
            <a:ln>
              <a:noFill/>
            </a:ln>
          </p:spPr>
        </p:pic>
      </p:grpSp>
      <p:grpSp>
        <p:nvGrpSpPr>
          <p:cNvPr id="55" name="Grupo 54">
            <a:extLst>
              <a:ext uri="{FF2B5EF4-FFF2-40B4-BE49-F238E27FC236}">
                <a16:creationId xmlns:a16="http://schemas.microsoft.com/office/drawing/2014/main" id="{2D614640-F63F-4F71-9450-D6B8964BCF2D}"/>
              </a:ext>
            </a:extLst>
          </p:cNvPr>
          <p:cNvGrpSpPr/>
          <p:nvPr/>
        </p:nvGrpSpPr>
        <p:grpSpPr>
          <a:xfrm>
            <a:off x="4114991" y="4332873"/>
            <a:ext cx="3558694" cy="1698212"/>
            <a:chOff x="5753288" y="2329016"/>
            <a:chExt cx="5004399" cy="2341202"/>
          </a:xfrm>
          <a:solidFill>
            <a:srgbClr val="FFFF00"/>
          </a:solidFill>
        </p:grpSpPr>
        <p:pic>
          <p:nvPicPr>
            <p:cNvPr id="56" name="Imagen 55" descr="Imagen que contiene hierba, exterior, árbol, suelo&#10;&#10;Descripción generada automáticamente">
              <a:extLst>
                <a:ext uri="{FF2B5EF4-FFF2-40B4-BE49-F238E27FC236}">
                  <a16:creationId xmlns:a16="http://schemas.microsoft.com/office/drawing/2014/main" id="{12703288-06B2-4152-86BB-660D1CEDD4E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53289" y="2329016"/>
              <a:ext cx="1314262" cy="739091"/>
            </a:xfrm>
            <a:prstGeom prst="rect">
              <a:avLst/>
            </a:prstGeom>
            <a:grpFill/>
            <a:ln>
              <a:noFill/>
            </a:ln>
          </p:spPr>
        </p:pic>
        <p:pic>
          <p:nvPicPr>
            <p:cNvPr id="57" name="Imagen 56" descr="Imagen que contiene rock, exterior, persona, árbol&#10;&#10;Descripción generada automáticamente">
              <a:extLst>
                <a:ext uri="{FF2B5EF4-FFF2-40B4-BE49-F238E27FC236}">
                  <a16:creationId xmlns:a16="http://schemas.microsoft.com/office/drawing/2014/main" id="{F93F3208-0829-4195-A667-BCA76B1643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7424" y="2348728"/>
              <a:ext cx="1254581" cy="705438"/>
            </a:xfrm>
            <a:prstGeom prst="rect">
              <a:avLst/>
            </a:prstGeom>
            <a:grpFill/>
            <a:ln>
              <a:noFill/>
            </a:ln>
          </p:spPr>
        </p:pic>
        <p:pic>
          <p:nvPicPr>
            <p:cNvPr id="58" name="Imagen 57" descr="Imagen que contiene persona, hombre, interior, pared&#10;&#10;Descripción generada automáticamente">
              <a:extLst>
                <a:ext uri="{FF2B5EF4-FFF2-40B4-BE49-F238E27FC236}">
                  <a16:creationId xmlns:a16="http://schemas.microsoft.com/office/drawing/2014/main" id="{C7AA225B-73E0-4DA7-A339-DAC84C75490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4246" y="3920968"/>
              <a:ext cx="999347" cy="749250"/>
            </a:xfrm>
            <a:prstGeom prst="rect">
              <a:avLst/>
            </a:prstGeom>
            <a:grpFill/>
            <a:ln>
              <a:noFill/>
            </a:ln>
          </p:spPr>
        </p:pic>
        <p:pic>
          <p:nvPicPr>
            <p:cNvPr id="59" name="Imagen 58" descr="Imagen que contiene cielo, exterior&#10;&#10;Descripción generada automáticamente">
              <a:extLst>
                <a:ext uri="{FF2B5EF4-FFF2-40B4-BE49-F238E27FC236}">
                  <a16:creationId xmlns:a16="http://schemas.microsoft.com/office/drawing/2014/main" id="{FEB533D9-D1C8-4E14-BAAE-DF3EDC93DB6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565667" y="3125872"/>
              <a:ext cx="1269183" cy="714327"/>
            </a:xfrm>
            <a:prstGeom prst="rect">
              <a:avLst/>
            </a:prstGeom>
            <a:grpFill/>
            <a:ln>
              <a:noFill/>
            </a:ln>
          </p:spPr>
        </p:pic>
        <p:pic>
          <p:nvPicPr>
            <p:cNvPr id="60" name="Imagen 59" descr="Imagen que contiene árbol, suelo, exterior, valla&#10;&#10;Descripción generada automáticamente">
              <a:extLst>
                <a:ext uri="{FF2B5EF4-FFF2-40B4-BE49-F238E27FC236}">
                  <a16:creationId xmlns:a16="http://schemas.microsoft.com/office/drawing/2014/main" id="{1D3D7E3F-EBB8-4D3A-8C05-768F83F92C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47425" y="3133708"/>
              <a:ext cx="1323786" cy="744170"/>
            </a:xfrm>
            <a:prstGeom prst="rect">
              <a:avLst/>
            </a:prstGeom>
            <a:grpFill/>
            <a:ln>
              <a:noFill/>
            </a:ln>
          </p:spPr>
        </p:pic>
        <p:pic>
          <p:nvPicPr>
            <p:cNvPr id="61" name="Imagen 60" descr="Imagen que contiene exterior, suelo, árbol, persona&#10;&#10;Descripción generada automáticamente">
              <a:extLst>
                <a:ext uri="{FF2B5EF4-FFF2-40B4-BE49-F238E27FC236}">
                  <a16:creationId xmlns:a16="http://schemas.microsoft.com/office/drawing/2014/main" id="{094FFFB8-0A6C-4EFB-8B8D-EC098E8268A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67601" y="2385526"/>
              <a:ext cx="1212676" cy="682580"/>
            </a:xfrm>
            <a:prstGeom prst="rect">
              <a:avLst/>
            </a:prstGeom>
            <a:grpFill/>
            <a:ln>
              <a:noFill/>
            </a:ln>
          </p:spPr>
        </p:pic>
        <p:pic>
          <p:nvPicPr>
            <p:cNvPr id="62" name="Imagen 61" descr="Imagen que contiene naturaleza, árbol, exterior, fuego&#10;&#10;Descripción generada automáticamente">
              <a:extLst>
                <a:ext uri="{FF2B5EF4-FFF2-40B4-BE49-F238E27FC236}">
                  <a16:creationId xmlns:a16="http://schemas.microsoft.com/office/drawing/2014/main" id="{7CEC661B-A956-4C77-9A82-4082B0DA146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32305" y="2419248"/>
              <a:ext cx="825382" cy="1468657"/>
            </a:xfrm>
            <a:prstGeom prst="rect">
              <a:avLst/>
            </a:prstGeom>
            <a:grpFill/>
            <a:ln>
              <a:noFill/>
            </a:ln>
          </p:spPr>
        </p:pic>
        <p:pic>
          <p:nvPicPr>
            <p:cNvPr id="63" name="Imagen 62" descr="Imagen que contiene árbol, exterior, cielo, hierba&#10;&#10;Descripción generada automáticamente">
              <a:extLst>
                <a:ext uri="{FF2B5EF4-FFF2-40B4-BE49-F238E27FC236}">
                  <a16:creationId xmlns:a16="http://schemas.microsoft.com/office/drawing/2014/main" id="{F474BD3B-6A6B-401D-A6AB-22E0BA61138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753288" y="3138554"/>
              <a:ext cx="1314239" cy="739326"/>
            </a:xfrm>
            <a:prstGeom prst="rect">
              <a:avLst/>
            </a:prstGeom>
            <a:grpFill/>
            <a:ln>
              <a:noFill/>
            </a:ln>
          </p:spPr>
        </p:pic>
        <p:pic>
          <p:nvPicPr>
            <p:cNvPr id="64" name="Imagen 63" descr="Imagen que contiene árbol, exterior, pájaro, hierba&#10;&#10;Descripción generada automáticamente">
              <a:extLst>
                <a:ext uri="{FF2B5EF4-FFF2-40B4-BE49-F238E27FC236}">
                  <a16:creationId xmlns:a16="http://schemas.microsoft.com/office/drawing/2014/main" id="{036B1AC7-683C-4B8E-9757-7E89E651161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61484" y="3920928"/>
              <a:ext cx="1270453" cy="714962"/>
            </a:xfrm>
            <a:prstGeom prst="rect">
              <a:avLst/>
            </a:prstGeom>
            <a:grpFill/>
            <a:ln>
              <a:noFill/>
            </a:ln>
          </p:spPr>
        </p:pic>
      </p:grpSp>
      <p:grpSp>
        <p:nvGrpSpPr>
          <p:cNvPr id="65" name="Grupo 64">
            <a:extLst>
              <a:ext uri="{FF2B5EF4-FFF2-40B4-BE49-F238E27FC236}">
                <a16:creationId xmlns:a16="http://schemas.microsoft.com/office/drawing/2014/main" id="{BE3AD804-9177-4E88-B0A8-E93309888AFD}"/>
              </a:ext>
            </a:extLst>
          </p:cNvPr>
          <p:cNvGrpSpPr/>
          <p:nvPr/>
        </p:nvGrpSpPr>
        <p:grpSpPr>
          <a:xfrm>
            <a:off x="8142541" y="4243925"/>
            <a:ext cx="3761966" cy="1889797"/>
            <a:chOff x="7188981" y="4297455"/>
            <a:chExt cx="5878115" cy="2915699"/>
          </a:xfrm>
          <a:solidFill>
            <a:srgbClr val="FFFF00"/>
          </a:solidFill>
        </p:grpSpPr>
        <p:pic>
          <p:nvPicPr>
            <p:cNvPr id="66" name="Imagen 65" descr="Imagen que contiene interior, pared, cocina, suelo&#10;&#10;Descripción generada automáticamente">
              <a:extLst>
                <a:ext uri="{FF2B5EF4-FFF2-40B4-BE49-F238E27FC236}">
                  <a16:creationId xmlns:a16="http://schemas.microsoft.com/office/drawing/2014/main" id="{710FD384-6BF0-4C79-A442-D8B73CEE87B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7015321" y="4471115"/>
              <a:ext cx="1039426" cy="692105"/>
            </a:xfrm>
            <a:prstGeom prst="rect">
              <a:avLst/>
            </a:prstGeom>
            <a:grpFill/>
            <a:ln>
              <a:noFill/>
            </a:ln>
          </p:spPr>
        </p:pic>
        <p:pic>
          <p:nvPicPr>
            <p:cNvPr id="67" name="Imagen 66" descr="Imagen que contiene montaña, exterior, cielo, naturaleza&#10;&#10;Descripción generada automáticamente">
              <a:extLst>
                <a:ext uri="{FF2B5EF4-FFF2-40B4-BE49-F238E27FC236}">
                  <a16:creationId xmlns:a16="http://schemas.microsoft.com/office/drawing/2014/main" id="{DEE4506B-6B63-4B40-A354-D824503FE76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943854" y="4454263"/>
              <a:ext cx="1123242" cy="841954"/>
            </a:xfrm>
            <a:prstGeom prst="rect">
              <a:avLst/>
            </a:prstGeom>
            <a:grpFill/>
            <a:ln>
              <a:noFill/>
            </a:ln>
          </p:spPr>
        </p:pic>
        <p:pic>
          <p:nvPicPr>
            <p:cNvPr id="68" name="Imagen 67" descr="Imagen que contiene edificio, exterior, cielo, ladrillo&#10;&#10;Descripción generada automáticamente">
              <a:extLst>
                <a:ext uri="{FF2B5EF4-FFF2-40B4-BE49-F238E27FC236}">
                  <a16:creationId xmlns:a16="http://schemas.microsoft.com/office/drawing/2014/main" id="{C78327F3-740C-49EA-872A-3E8C34084093}"/>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36659" y="4438361"/>
              <a:ext cx="1197532" cy="897830"/>
            </a:xfrm>
            <a:prstGeom prst="rect">
              <a:avLst/>
            </a:prstGeom>
            <a:grpFill/>
            <a:ln>
              <a:noFill/>
            </a:ln>
          </p:spPr>
        </p:pic>
        <p:pic>
          <p:nvPicPr>
            <p:cNvPr id="69" name="Imagen 68" descr="Imagen que contiene exterior, árbol, hierba, persona&#10;&#10;Descripción generada automáticamente">
              <a:extLst>
                <a:ext uri="{FF2B5EF4-FFF2-40B4-BE49-F238E27FC236}">
                  <a16:creationId xmlns:a16="http://schemas.microsoft.com/office/drawing/2014/main" id="{91953F61-5E85-4B6B-BEA1-62AB27E162D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52560" y="6282941"/>
              <a:ext cx="1240074" cy="930213"/>
            </a:xfrm>
            <a:prstGeom prst="rect">
              <a:avLst/>
            </a:prstGeom>
            <a:grpFill/>
            <a:ln>
              <a:noFill/>
            </a:ln>
          </p:spPr>
        </p:pic>
        <p:pic>
          <p:nvPicPr>
            <p:cNvPr id="70" name="Imagen 69" descr="Imagen que contiene falda, persona, interior, colorido&#10;&#10;Descripción generada automáticamente">
              <a:extLst>
                <a:ext uri="{FF2B5EF4-FFF2-40B4-BE49-F238E27FC236}">
                  <a16:creationId xmlns:a16="http://schemas.microsoft.com/office/drawing/2014/main" id="{28D25501-F700-4DAF-B450-15914B5F644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205186" y="5400405"/>
              <a:ext cx="1541044" cy="866082"/>
            </a:xfrm>
            <a:prstGeom prst="rect">
              <a:avLst/>
            </a:prstGeom>
            <a:grpFill/>
            <a:ln>
              <a:noFill/>
            </a:ln>
          </p:spPr>
        </p:pic>
        <p:pic>
          <p:nvPicPr>
            <p:cNvPr id="71" name="Imagen 70" descr="Imagen que contiene exterior, edificio, persona, árbol&#10;&#10;Descripción generada automáticamente">
              <a:extLst>
                <a:ext uri="{FF2B5EF4-FFF2-40B4-BE49-F238E27FC236}">
                  <a16:creationId xmlns:a16="http://schemas.microsoft.com/office/drawing/2014/main" id="{F274A347-AF12-45EF-9E8B-0A9360C9863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932305" y="5344749"/>
              <a:ext cx="1513106" cy="850208"/>
            </a:xfrm>
            <a:prstGeom prst="rect">
              <a:avLst/>
            </a:prstGeom>
            <a:grpFill/>
            <a:ln>
              <a:noFill/>
            </a:ln>
          </p:spPr>
        </p:pic>
        <p:pic>
          <p:nvPicPr>
            <p:cNvPr id="72" name="Imagen 71" descr="Imagen que contiene colorido, persona, bailarín&#10;&#10;Descripción generada automáticamente">
              <a:extLst>
                <a:ext uri="{FF2B5EF4-FFF2-40B4-BE49-F238E27FC236}">
                  <a16:creationId xmlns:a16="http://schemas.microsoft.com/office/drawing/2014/main" id="{FB2D3A4B-97DD-465C-A302-20ADF2A4547F}"/>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393451" y="4438361"/>
              <a:ext cx="1527710" cy="858463"/>
            </a:xfrm>
            <a:prstGeom prst="rect">
              <a:avLst/>
            </a:prstGeom>
            <a:grpFill/>
            <a:ln>
              <a:noFill/>
            </a:ln>
          </p:spPr>
        </p:pic>
        <p:pic>
          <p:nvPicPr>
            <p:cNvPr id="73" name="Imagen 72" descr="Imagen que contiene exterior, árbol, persona, suelo&#10;&#10;Descripción generada automáticamente">
              <a:extLst>
                <a:ext uri="{FF2B5EF4-FFF2-40B4-BE49-F238E27FC236}">
                  <a16:creationId xmlns:a16="http://schemas.microsoft.com/office/drawing/2014/main" id="{28E4AC81-EDF0-40B9-91C1-E0D040A25120}"/>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240588" y="6274989"/>
              <a:ext cx="1414688" cy="795602"/>
            </a:xfrm>
            <a:prstGeom prst="rect">
              <a:avLst/>
            </a:prstGeom>
            <a:grpFill/>
            <a:ln>
              <a:noFill/>
            </a:ln>
          </p:spPr>
        </p:pic>
        <p:pic>
          <p:nvPicPr>
            <p:cNvPr id="74" name="Imagen 73">
              <a:extLst>
                <a:ext uri="{FF2B5EF4-FFF2-40B4-BE49-F238E27FC236}">
                  <a16:creationId xmlns:a16="http://schemas.microsoft.com/office/drawing/2014/main" id="{628FC18C-B28F-4D2D-961E-C19D3935355E}"/>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703532" y="6243187"/>
              <a:ext cx="1831221" cy="906085"/>
            </a:xfrm>
            <a:prstGeom prst="rect">
              <a:avLst/>
            </a:prstGeom>
            <a:grpFill/>
            <a:ln>
              <a:noFill/>
            </a:ln>
          </p:spPr>
        </p:pic>
        <p:pic>
          <p:nvPicPr>
            <p:cNvPr id="75" name="Imagen 74" descr="Imagen que contiene interior, edificio, ventana, pared&#10;&#10;Descripción generada automáticamente">
              <a:extLst>
                <a:ext uri="{FF2B5EF4-FFF2-40B4-BE49-F238E27FC236}">
                  <a16:creationId xmlns:a16="http://schemas.microsoft.com/office/drawing/2014/main" id="{4CAB3CC4-BA05-457B-84EE-53ED529242F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192883" y="4438361"/>
              <a:ext cx="1152450" cy="864177"/>
            </a:xfrm>
            <a:prstGeom prst="rect">
              <a:avLst/>
            </a:prstGeom>
            <a:grpFill/>
            <a:ln>
              <a:noFill/>
            </a:ln>
          </p:spPr>
        </p:pic>
        <p:pic>
          <p:nvPicPr>
            <p:cNvPr id="76" name="Imagen 75" descr="Imagen que contiene exterior, suelo, edificio, persona&#10;&#10;Descripción generada automáticamente">
              <a:extLst>
                <a:ext uri="{FF2B5EF4-FFF2-40B4-BE49-F238E27FC236}">
                  <a16:creationId xmlns:a16="http://schemas.microsoft.com/office/drawing/2014/main" id="{47C34976-E9A4-4D81-9026-5E07500D272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787392" y="5376552"/>
              <a:ext cx="1113082" cy="834334"/>
            </a:xfrm>
            <a:prstGeom prst="rect">
              <a:avLst/>
            </a:prstGeom>
            <a:grpFill/>
            <a:ln>
              <a:noFill/>
            </a:ln>
          </p:spPr>
        </p:pic>
        <p:pic>
          <p:nvPicPr>
            <p:cNvPr id="77" name="Imagen 76" descr="Imagen que contiene persona, interior, edificio, hombre&#10;&#10;Descripción generada automáticamente">
              <a:extLst>
                <a:ext uri="{FF2B5EF4-FFF2-40B4-BE49-F238E27FC236}">
                  <a16:creationId xmlns:a16="http://schemas.microsoft.com/office/drawing/2014/main" id="{AE26B4BC-CE5D-4A2D-95BD-BBDB4DE76DF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1458857" y="5400405"/>
              <a:ext cx="1287061" cy="723217"/>
            </a:xfrm>
            <a:prstGeom prst="rect">
              <a:avLst/>
            </a:prstGeom>
            <a:grpFill/>
            <a:ln>
              <a:noFill/>
            </a:ln>
          </p:spPr>
        </p:pic>
      </p:grpSp>
      <p:sp>
        <p:nvSpPr>
          <p:cNvPr id="80" name="Rectángulo 79">
            <a:extLst>
              <a:ext uri="{FF2B5EF4-FFF2-40B4-BE49-F238E27FC236}">
                <a16:creationId xmlns:a16="http://schemas.microsoft.com/office/drawing/2014/main" id="{6810FC5A-10E2-457D-B021-6F0749490649}"/>
              </a:ext>
            </a:extLst>
          </p:cNvPr>
          <p:cNvSpPr/>
          <p:nvPr/>
        </p:nvSpPr>
        <p:spPr>
          <a:xfrm>
            <a:off x="6767109" y="2481450"/>
            <a:ext cx="4217758" cy="553998"/>
          </a:xfrm>
          <a:prstGeom prst="rect">
            <a:avLst/>
          </a:prstGeom>
        </p:spPr>
        <p:txBody>
          <a:bodyPr wrap="none">
            <a:spAutoFit/>
          </a:bodyPr>
          <a:lstStyle/>
          <a:p>
            <a:r>
              <a:rPr lang="es-CO" sz="3000" spc="-120" dirty="0">
                <a:solidFill>
                  <a:schemeClr val="bg1"/>
                </a:solidFill>
                <a:highlight>
                  <a:srgbClr val="FFFF00"/>
                </a:highlight>
                <a:latin typeface="Calibri" panose="020F0502020204030204" pitchFamily="34" charset="0"/>
                <a:ea typeface="+mj-ea"/>
                <a:cs typeface="Calibri" panose="020F0502020204030204" pitchFamily="34" charset="0"/>
              </a:rPr>
              <a:t>Autora: Catalina Campuzano</a:t>
            </a:r>
          </a:p>
        </p:txBody>
      </p:sp>
      <p:sp>
        <p:nvSpPr>
          <p:cNvPr id="81" name="Rectángulo 80">
            <a:extLst>
              <a:ext uri="{FF2B5EF4-FFF2-40B4-BE49-F238E27FC236}">
                <a16:creationId xmlns:a16="http://schemas.microsoft.com/office/drawing/2014/main" id="{24FC15E3-53CD-4B0C-86AD-665305B3D9C0}"/>
              </a:ext>
            </a:extLst>
          </p:cNvPr>
          <p:cNvSpPr/>
          <p:nvPr/>
        </p:nvSpPr>
        <p:spPr>
          <a:xfrm>
            <a:off x="5713820" y="291687"/>
            <a:ext cx="4448772" cy="938719"/>
          </a:xfrm>
          <a:prstGeom prst="rect">
            <a:avLst/>
          </a:prstGeom>
        </p:spPr>
        <p:txBody>
          <a:bodyPr wrap="square">
            <a:spAutoFit/>
          </a:bodyPr>
          <a:lstStyle/>
          <a:p>
            <a:r>
              <a:rPr lang="es-CO" sz="5500" b="1" dirty="0">
                <a:solidFill>
                  <a:schemeClr val="bg1"/>
                </a:solidFill>
                <a:highlight>
                  <a:srgbClr val="FFFF00"/>
                </a:highlight>
                <a:latin typeface="Calibri" panose="020F0502020204030204" pitchFamily="34" charset="0"/>
                <a:cs typeface="Calibri" panose="020F0502020204030204" pitchFamily="34" charset="0"/>
              </a:rPr>
              <a:t>ANCESTRALES</a:t>
            </a:r>
            <a:endParaRPr lang="es-CO" sz="5500" dirty="0"/>
          </a:p>
        </p:txBody>
      </p:sp>
      <p:sp>
        <p:nvSpPr>
          <p:cNvPr id="82" name="Rectángulo 81">
            <a:extLst>
              <a:ext uri="{FF2B5EF4-FFF2-40B4-BE49-F238E27FC236}">
                <a16:creationId xmlns:a16="http://schemas.microsoft.com/office/drawing/2014/main" id="{3544D314-31A8-4060-A7F5-CE6A2C9D0F35}"/>
              </a:ext>
            </a:extLst>
          </p:cNvPr>
          <p:cNvSpPr/>
          <p:nvPr/>
        </p:nvSpPr>
        <p:spPr>
          <a:xfrm>
            <a:off x="2616512" y="74195"/>
            <a:ext cx="3227165" cy="630942"/>
          </a:xfrm>
          <a:prstGeom prst="rect">
            <a:avLst/>
          </a:prstGeom>
        </p:spPr>
        <p:txBody>
          <a:bodyPr wrap="none">
            <a:spAutoFit/>
          </a:bodyPr>
          <a:lstStyle/>
          <a:p>
            <a:r>
              <a:rPr lang="es-CO" sz="3500" b="1" dirty="0">
                <a:solidFill>
                  <a:schemeClr val="bg1"/>
                </a:solidFill>
                <a:highlight>
                  <a:srgbClr val="FFFF00"/>
                </a:highlight>
                <a:latin typeface="Century Gothic" panose="020B0502020202020204" pitchFamily="34" charset="0"/>
                <a:cs typeface="Calibri" panose="020F0502020204030204" pitchFamily="34" charset="0"/>
              </a:rPr>
              <a:t>VISUALIDADES</a:t>
            </a:r>
            <a:endParaRPr lang="es-CO" sz="3500" dirty="0">
              <a:latin typeface="Century Gothic" panose="020B0502020202020204" pitchFamily="34" charset="0"/>
            </a:endParaRPr>
          </a:p>
        </p:txBody>
      </p:sp>
    </p:spTree>
    <p:extLst>
      <p:ext uri="{BB962C8B-B14F-4D97-AF65-F5344CB8AC3E}">
        <p14:creationId xmlns:p14="http://schemas.microsoft.com/office/powerpoint/2010/main" val="325595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laza Campuzano\Downloads\mapa suramerica-02.jpg">
            <a:extLst>
              <a:ext uri="{FF2B5EF4-FFF2-40B4-BE49-F238E27FC236}">
                <a16:creationId xmlns:a16="http://schemas.microsoft.com/office/drawing/2014/main" id="{48BAFBAC-6505-4CF9-807E-812C30818FA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17" y="63536"/>
            <a:ext cx="3855920" cy="3276835"/>
          </a:xfrm>
          <a:prstGeom prst="rect">
            <a:avLst/>
          </a:prstGeom>
          <a:noFill/>
          <a:ln>
            <a:noFill/>
          </a:ln>
        </p:spPr>
      </p:pic>
      <p:pic>
        <p:nvPicPr>
          <p:cNvPr id="5" name="Imagen 4" descr="Resultado de imagen para resguardos de la sierra nevada de santa marta">
            <a:extLst>
              <a:ext uri="{FF2B5EF4-FFF2-40B4-BE49-F238E27FC236}">
                <a16:creationId xmlns:a16="http://schemas.microsoft.com/office/drawing/2014/main" id="{A299FF39-D2EF-4C49-8856-3AC5C3DB599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5130" y="115483"/>
            <a:ext cx="4473053" cy="3224888"/>
          </a:xfrm>
          <a:prstGeom prst="rect">
            <a:avLst/>
          </a:prstGeom>
          <a:noFill/>
          <a:ln>
            <a:noFill/>
          </a:ln>
        </p:spPr>
      </p:pic>
      <p:pic>
        <p:nvPicPr>
          <p:cNvPr id="8" name="Imagen 7">
            <a:extLst>
              <a:ext uri="{FF2B5EF4-FFF2-40B4-BE49-F238E27FC236}">
                <a16:creationId xmlns:a16="http://schemas.microsoft.com/office/drawing/2014/main" id="{58DC5267-4172-44C0-84B7-A47D3C7884B1}"/>
              </a:ext>
            </a:extLst>
          </p:cNvPr>
          <p:cNvPicPr>
            <a:picLocks noChangeAspect="1"/>
          </p:cNvPicPr>
          <p:nvPr/>
        </p:nvPicPr>
        <p:blipFill>
          <a:blip r:embed="rId4"/>
          <a:stretch>
            <a:fillRect/>
          </a:stretch>
        </p:blipFill>
        <p:spPr>
          <a:xfrm>
            <a:off x="4224560" y="63536"/>
            <a:ext cx="3091852" cy="3558126"/>
          </a:xfrm>
          <a:prstGeom prst="rect">
            <a:avLst/>
          </a:prstGeom>
        </p:spPr>
      </p:pic>
      <p:sp>
        <p:nvSpPr>
          <p:cNvPr id="9" name="Rectángulo 8">
            <a:extLst>
              <a:ext uri="{FF2B5EF4-FFF2-40B4-BE49-F238E27FC236}">
                <a16:creationId xmlns:a16="http://schemas.microsoft.com/office/drawing/2014/main" id="{9145B975-42B7-446C-820D-E4375946132E}"/>
              </a:ext>
            </a:extLst>
          </p:cNvPr>
          <p:cNvSpPr/>
          <p:nvPr/>
        </p:nvSpPr>
        <p:spPr>
          <a:xfrm>
            <a:off x="520890" y="4475724"/>
            <a:ext cx="11150220" cy="1323439"/>
          </a:xfrm>
          <a:prstGeom prst="rect">
            <a:avLst/>
          </a:prstGeom>
        </p:spPr>
        <p:txBody>
          <a:bodyPr wrap="square">
            <a:spAutoFit/>
          </a:bodyPr>
          <a:lstStyle/>
          <a:p>
            <a:r>
              <a:rPr lang="es-MX" sz="2000" b="1" i="1" dirty="0">
                <a:solidFill>
                  <a:schemeClr val="bg1"/>
                </a:solidFill>
                <a:highlight>
                  <a:srgbClr val="FFFF00"/>
                </a:highlight>
                <a:latin typeface="Arial" panose="020B0604020202020204" pitchFamily="34" charset="0"/>
              </a:rPr>
              <a:t>Como aquel árbol que crece grandote, bien grueso, pero que no echa fruto, o que llega un viento y lo derriba… Aquel árbol que es pequeño, que su corazón es fuerte, no lo derriba nada, así somos nosotros. Tenemos que ser pequeños pero fuertes, de corazón fuerte, en el sentido de que no puede ser débil cuando haya peligro” </a:t>
            </a:r>
            <a:r>
              <a:rPr lang="es-MX" sz="2000" b="1" dirty="0">
                <a:solidFill>
                  <a:schemeClr val="bg1"/>
                </a:solidFill>
                <a:highlight>
                  <a:srgbClr val="FFFF00"/>
                </a:highlight>
                <a:latin typeface="Arial" panose="020B0604020202020204" pitchFamily="34" charset="0"/>
              </a:rPr>
              <a:t>(I: s1h10) </a:t>
            </a:r>
            <a:endParaRPr lang="es-CO" sz="2000" b="1" dirty="0">
              <a:solidFill>
                <a:schemeClr val="bg1"/>
              </a:solidFill>
              <a:highlight>
                <a:srgbClr val="FFFF00"/>
              </a:highlight>
            </a:endParaRPr>
          </a:p>
        </p:txBody>
      </p:sp>
    </p:spTree>
    <p:extLst>
      <p:ext uri="{BB962C8B-B14F-4D97-AF65-F5344CB8AC3E}">
        <p14:creationId xmlns:p14="http://schemas.microsoft.com/office/powerpoint/2010/main" val="152046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AFBFFC4-706A-4196-BFBE-1DE81A9669FB}"/>
              </a:ext>
            </a:extLst>
          </p:cNvPr>
          <p:cNvSpPr>
            <a:spLocks noGrp="1"/>
          </p:cNvSpPr>
          <p:nvPr>
            <p:ph type="title"/>
          </p:nvPr>
        </p:nvSpPr>
        <p:spPr>
          <a:xfrm>
            <a:off x="2608030" y="109802"/>
            <a:ext cx="6498861" cy="672177"/>
          </a:xfrm>
        </p:spPr>
        <p:txBody>
          <a:bodyPr>
            <a:noAutofit/>
          </a:bodyPr>
          <a:lstStyle/>
          <a:p>
            <a:r>
              <a:rPr lang="es-CO" sz="4000" b="1" dirty="0">
                <a:solidFill>
                  <a:schemeClr val="bg1"/>
                </a:solidFill>
                <a:highlight>
                  <a:srgbClr val="FFFF00"/>
                </a:highlight>
              </a:rPr>
              <a:t>EL TRÁNSITO DEL PROBLEMA</a:t>
            </a:r>
            <a:r>
              <a:rPr lang="es-CO" sz="4000" b="1" dirty="0">
                <a:solidFill>
                  <a:srgbClr val="FFFF00"/>
                </a:solidFill>
                <a:highlight>
                  <a:srgbClr val="FFFF00"/>
                </a:highlight>
              </a:rPr>
              <a:t>.</a:t>
            </a:r>
          </a:p>
        </p:txBody>
      </p:sp>
      <p:sp>
        <p:nvSpPr>
          <p:cNvPr id="5" name="Rectángulo 4">
            <a:extLst>
              <a:ext uri="{FF2B5EF4-FFF2-40B4-BE49-F238E27FC236}">
                <a16:creationId xmlns:a16="http://schemas.microsoft.com/office/drawing/2014/main" id="{6BA697C9-5200-4747-B2D2-DEEA4B4EE83E}"/>
              </a:ext>
            </a:extLst>
          </p:cNvPr>
          <p:cNvSpPr/>
          <p:nvPr/>
        </p:nvSpPr>
        <p:spPr>
          <a:xfrm>
            <a:off x="1388303" y="960882"/>
            <a:ext cx="3979359" cy="477054"/>
          </a:xfrm>
          <a:prstGeom prst="rect">
            <a:avLst/>
          </a:prstGeom>
          <a:ln>
            <a:solidFill>
              <a:srgbClr val="FFFF00"/>
            </a:solidFill>
          </a:ln>
        </p:spPr>
        <p:txBody>
          <a:bodyPr wrap="none">
            <a:spAutoFit/>
          </a:bodyPr>
          <a:lstStyle/>
          <a:p>
            <a:pPr lvl="0"/>
            <a:r>
              <a:rPr lang="es-CO" sz="2500" b="1" dirty="0">
                <a:solidFill>
                  <a:schemeClr val="bg1"/>
                </a:solidFill>
                <a:highlight>
                  <a:srgbClr val="FFFF00"/>
                </a:highlight>
              </a:rPr>
              <a:t>1</a:t>
            </a:r>
            <a:r>
              <a:rPr lang="es-CO" sz="2500" dirty="0"/>
              <a:t> El encuentro con lo sagrado</a:t>
            </a:r>
          </a:p>
        </p:txBody>
      </p:sp>
      <p:sp>
        <p:nvSpPr>
          <p:cNvPr id="6" name="Rectángulo 5">
            <a:extLst>
              <a:ext uri="{FF2B5EF4-FFF2-40B4-BE49-F238E27FC236}">
                <a16:creationId xmlns:a16="http://schemas.microsoft.com/office/drawing/2014/main" id="{3538EA35-BD82-4DAB-843D-344C6727268A}"/>
              </a:ext>
            </a:extLst>
          </p:cNvPr>
          <p:cNvSpPr/>
          <p:nvPr/>
        </p:nvSpPr>
        <p:spPr>
          <a:xfrm>
            <a:off x="6844609" y="1346105"/>
            <a:ext cx="4355925" cy="1246495"/>
          </a:xfrm>
          <a:prstGeom prst="rect">
            <a:avLst/>
          </a:prstGeom>
          <a:ln>
            <a:solidFill>
              <a:srgbClr val="FFFF00"/>
            </a:solidFill>
          </a:ln>
        </p:spPr>
        <p:txBody>
          <a:bodyPr wrap="square">
            <a:spAutoFit/>
          </a:bodyPr>
          <a:lstStyle/>
          <a:p>
            <a:pPr lvl="0"/>
            <a:r>
              <a:rPr lang="es-CO" sz="2500" b="1" dirty="0">
                <a:solidFill>
                  <a:schemeClr val="bg1"/>
                </a:solidFill>
                <a:highlight>
                  <a:srgbClr val="FFFF00"/>
                </a:highlight>
              </a:rPr>
              <a:t>2</a:t>
            </a:r>
            <a:r>
              <a:rPr lang="es-CO" sz="2500" dirty="0"/>
              <a:t> La complejidad de lo sagrado, lo trascendente, a lo inmaterial, y a lo invisible</a:t>
            </a:r>
          </a:p>
        </p:txBody>
      </p:sp>
      <p:sp>
        <p:nvSpPr>
          <p:cNvPr id="9" name="Rectángulo 8">
            <a:extLst>
              <a:ext uri="{FF2B5EF4-FFF2-40B4-BE49-F238E27FC236}">
                <a16:creationId xmlns:a16="http://schemas.microsoft.com/office/drawing/2014/main" id="{54EA0FEF-007F-4901-812D-7487CAFF9509}"/>
              </a:ext>
            </a:extLst>
          </p:cNvPr>
          <p:cNvSpPr/>
          <p:nvPr/>
        </p:nvSpPr>
        <p:spPr>
          <a:xfrm>
            <a:off x="365676" y="2487903"/>
            <a:ext cx="5491784" cy="1631216"/>
          </a:xfrm>
          <a:prstGeom prst="rect">
            <a:avLst/>
          </a:prstGeom>
          <a:ln>
            <a:solidFill>
              <a:srgbClr val="FFFF00"/>
            </a:solidFill>
          </a:ln>
        </p:spPr>
        <p:txBody>
          <a:bodyPr wrap="square">
            <a:spAutoFit/>
          </a:bodyPr>
          <a:lstStyle/>
          <a:p>
            <a:pPr lvl="0"/>
            <a:r>
              <a:rPr lang="es-CO" sz="2500" b="1" dirty="0">
                <a:solidFill>
                  <a:schemeClr val="bg1"/>
                </a:solidFill>
                <a:highlight>
                  <a:srgbClr val="FFFF00"/>
                </a:highlight>
              </a:rPr>
              <a:t>3</a:t>
            </a:r>
            <a:r>
              <a:rPr lang="es-CO" sz="2500" dirty="0"/>
              <a:t> De lo sagrado invisible a la materialidad de la imagen. Habitar el territorio ancestral, referido a la apropiación del mundo desde lo perceptible</a:t>
            </a:r>
          </a:p>
        </p:txBody>
      </p:sp>
      <p:sp>
        <p:nvSpPr>
          <p:cNvPr id="10" name="Rectángulo 9">
            <a:extLst>
              <a:ext uri="{FF2B5EF4-FFF2-40B4-BE49-F238E27FC236}">
                <a16:creationId xmlns:a16="http://schemas.microsoft.com/office/drawing/2014/main" id="{8299D34E-EF6B-43B2-BD90-C410A2D1EF5C}"/>
              </a:ext>
            </a:extLst>
          </p:cNvPr>
          <p:cNvSpPr/>
          <p:nvPr/>
        </p:nvSpPr>
        <p:spPr>
          <a:xfrm>
            <a:off x="6657818" y="3156727"/>
            <a:ext cx="4729508" cy="1631216"/>
          </a:xfrm>
          <a:prstGeom prst="rect">
            <a:avLst/>
          </a:prstGeom>
          <a:ln>
            <a:solidFill>
              <a:srgbClr val="FFFF00"/>
            </a:solidFill>
          </a:ln>
        </p:spPr>
        <p:txBody>
          <a:bodyPr wrap="square">
            <a:spAutoFit/>
          </a:bodyPr>
          <a:lstStyle/>
          <a:p>
            <a:r>
              <a:rPr lang="es-CO" sz="2500" b="1" dirty="0">
                <a:solidFill>
                  <a:schemeClr val="bg1"/>
                </a:solidFill>
                <a:highlight>
                  <a:srgbClr val="FFFF00"/>
                </a:highlight>
              </a:rPr>
              <a:t>4</a:t>
            </a:r>
            <a:r>
              <a:rPr lang="es-CO" sz="2500" dirty="0"/>
              <a:t> La visualidad indígena, es más una manifestación </a:t>
            </a:r>
            <a:r>
              <a:rPr lang="es-CO" sz="2500" i="1" dirty="0"/>
              <a:t>irresistible </a:t>
            </a:r>
            <a:r>
              <a:rPr lang="es-CO" sz="2500" dirty="0"/>
              <a:t>de una </a:t>
            </a:r>
            <a:r>
              <a:rPr lang="es-CO" sz="2500" i="1" dirty="0"/>
              <a:t>presencia, no una copia. es la expresión de un orden visual</a:t>
            </a:r>
          </a:p>
        </p:txBody>
      </p:sp>
      <p:sp>
        <p:nvSpPr>
          <p:cNvPr id="11" name="Rectángulo 10">
            <a:extLst>
              <a:ext uri="{FF2B5EF4-FFF2-40B4-BE49-F238E27FC236}">
                <a16:creationId xmlns:a16="http://schemas.microsoft.com/office/drawing/2014/main" id="{A0EC4F31-2961-4386-A2FE-F552D6354EB0}"/>
              </a:ext>
            </a:extLst>
          </p:cNvPr>
          <p:cNvSpPr/>
          <p:nvPr/>
        </p:nvSpPr>
        <p:spPr>
          <a:xfrm>
            <a:off x="7185058" y="5511895"/>
            <a:ext cx="4015476" cy="861774"/>
          </a:xfrm>
          <a:prstGeom prst="rect">
            <a:avLst/>
          </a:prstGeom>
          <a:ln>
            <a:solidFill>
              <a:srgbClr val="FFFF00"/>
            </a:solidFill>
          </a:ln>
        </p:spPr>
        <p:txBody>
          <a:bodyPr wrap="square">
            <a:spAutoFit/>
          </a:bodyPr>
          <a:lstStyle/>
          <a:p>
            <a:r>
              <a:rPr lang="es-CO" sz="2500" b="1" dirty="0">
                <a:solidFill>
                  <a:schemeClr val="bg1"/>
                </a:solidFill>
                <a:highlight>
                  <a:srgbClr val="FFFF00"/>
                </a:highlight>
              </a:rPr>
              <a:t>5</a:t>
            </a:r>
            <a:r>
              <a:rPr lang="es-CO" sz="2500" dirty="0"/>
              <a:t> la visualidad materializada: la producción fotográfica</a:t>
            </a:r>
          </a:p>
        </p:txBody>
      </p:sp>
      <p:sp>
        <p:nvSpPr>
          <p:cNvPr id="12" name="Rectángulo 11">
            <a:extLst>
              <a:ext uri="{FF2B5EF4-FFF2-40B4-BE49-F238E27FC236}">
                <a16:creationId xmlns:a16="http://schemas.microsoft.com/office/drawing/2014/main" id="{FA5028FB-D26A-47ED-B239-C8536A1346F7}"/>
              </a:ext>
            </a:extLst>
          </p:cNvPr>
          <p:cNvSpPr/>
          <p:nvPr/>
        </p:nvSpPr>
        <p:spPr>
          <a:xfrm>
            <a:off x="128552" y="5201398"/>
            <a:ext cx="6498860" cy="861774"/>
          </a:xfrm>
          <a:prstGeom prst="rect">
            <a:avLst/>
          </a:prstGeom>
          <a:ln>
            <a:solidFill>
              <a:srgbClr val="FFFF00"/>
            </a:solidFill>
          </a:ln>
        </p:spPr>
        <p:txBody>
          <a:bodyPr wrap="square">
            <a:spAutoFit/>
          </a:bodyPr>
          <a:lstStyle/>
          <a:p>
            <a:r>
              <a:rPr lang="es-CO" sz="2500" b="1" dirty="0">
                <a:solidFill>
                  <a:schemeClr val="bg1"/>
                </a:solidFill>
                <a:highlight>
                  <a:srgbClr val="FFFF00"/>
                </a:highlight>
              </a:rPr>
              <a:t>6 </a:t>
            </a:r>
            <a:r>
              <a:rPr lang="es-CO" sz="2500" b="1" dirty="0"/>
              <a:t>C</a:t>
            </a:r>
            <a:r>
              <a:rPr lang="es-CO" sz="2500" dirty="0"/>
              <a:t>ausalidad discursiva sea abarcada por una especie de ontología directa de la imagen</a:t>
            </a:r>
          </a:p>
        </p:txBody>
      </p:sp>
      <p:cxnSp>
        <p:nvCxnSpPr>
          <p:cNvPr id="19" name="Conector recto 18">
            <a:extLst>
              <a:ext uri="{FF2B5EF4-FFF2-40B4-BE49-F238E27FC236}">
                <a16:creationId xmlns:a16="http://schemas.microsoft.com/office/drawing/2014/main" id="{EE5475BF-B55A-4FB9-BE17-4E68C0A2BF64}"/>
              </a:ext>
            </a:extLst>
          </p:cNvPr>
          <p:cNvCxnSpPr>
            <a:stCxn id="5" idx="3"/>
            <a:endCxn id="6" idx="1"/>
          </p:cNvCxnSpPr>
          <p:nvPr/>
        </p:nvCxnSpPr>
        <p:spPr>
          <a:xfrm>
            <a:off x="5367662" y="1199409"/>
            <a:ext cx="1476947" cy="769944"/>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ector recto 19">
            <a:extLst>
              <a:ext uri="{FF2B5EF4-FFF2-40B4-BE49-F238E27FC236}">
                <a16:creationId xmlns:a16="http://schemas.microsoft.com/office/drawing/2014/main" id="{1052B9AB-116C-40D7-BF26-938432F782B3}"/>
              </a:ext>
            </a:extLst>
          </p:cNvPr>
          <p:cNvCxnSpPr>
            <a:cxnSpLocks/>
            <a:stCxn id="9" idx="0"/>
            <a:endCxn id="6" idx="1"/>
          </p:cNvCxnSpPr>
          <p:nvPr/>
        </p:nvCxnSpPr>
        <p:spPr>
          <a:xfrm flipV="1">
            <a:off x="3111568" y="1969353"/>
            <a:ext cx="3733041" cy="518550"/>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Conector recto 25">
            <a:extLst>
              <a:ext uri="{FF2B5EF4-FFF2-40B4-BE49-F238E27FC236}">
                <a16:creationId xmlns:a16="http://schemas.microsoft.com/office/drawing/2014/main" id="{4005A4D4-7798-46A9-9A53-A744D647BB3F}"/>
              </a:ext>
            </a:extLst>
          </p:cNvPr>
          <p:cNvCxnSpPr>
            <a:cxnSpLocks/>
            <a:stCxn id="9" idx="3"/>
            <a:endCxn id="10" idx="1"/>
          </p:cNvCxnSpPr>
          <p:nvPr/>
        </p:nvCxnSpPr>
        <p:spPr>
          <a:xfrm>
            <a:off x="5857460" y="3303511"/>
            <a:ext cx="800358" cy="668824"/>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Conector recto 28">
            <a:extLst>
              <a:ext uri="{FF2B5EF4-FFF2-40B4-BE49-F238E27FC236}">
                <a16:creationId xmlns:a16="http://schemas.microsoft.com/office/drawing/2014/main" id="{8D58DFE7-0E57-42CB-9AFF-CEB78C211927}"/>
              </a:ext>
            </a:extLst>
          </p:cNvPr>
          <p:cNvCxnSpPr>
            <a:cxnSpLocks/>
            <a:stCxn id="10" idx="2"/>
            <a:endCxn id="11" idx="0"/>
          </p:cNvCxnSpPr>
          <p:nvPr/>
        </p:nvCxnSpPr>
        <p:spPr>
          <a:xfrm>
            <a:off x="9022572" y="4787943"/>
            <a:ext cx="170224" cy="723952"/>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Conector recto 31">
            <a:extLst>
              <a:ext uri="{FF2B5EF4-FFF2-40B4-BE49-F238E27FC236}">
                <a16:creationId xmlns:a16="http://schemas.microsoft.com/office/drawing/2014/main" id="{5D03B224-4C5B-4EB3-8990-A09B4D472237}"/>
              </a:ext>
            </a:extLst>
          </p:cNvPr>
          <p:cNvCxnSpPr>
            <a:cxnSpLocks/>
            <a:stCxn id="12" idx="3"/>
            <a:endCxn id="11" idx="1"/>
          </p:cNvCxnSpPr>
          <p:nvPr/>
        </p:nvCxnSpPr>
        <p:spPr>
          <a:xfrm>
            <a:off x="6627412" y="5632285"/>
            <a:ext cx="557646" cy="310497"/>
          </a:xfrm>
          <a:prstGeom prst="line">
            <a:avLst/>
          </a:prstGeom>
          <a:ln w="95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164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07FB8B9-C2E1-4DF5-A1AB-C59982214B81}"/>
              </a:ext>
            </a:extLst>
          </p:cNvPr>
          <p:cNvSpPr>
            <a:spLocks noGrp="1"/>
          </p:cNvSpPr>
          <p:nvPr>
            <p:ph idx="1"/>
          </p:nvPr>
        </p:nvSpPr>
        <p:spPr>
          <a:xfrm>
            <a:off x="318051" y="518491"/>
            <a:ext cx="11555897" cy="5821017"/>
          </a:xfrm>
          <a:ln>
            <a:solidFill>
              <a:srgbClr val="FFFF00"/>
            </a:solidFill>
          </a:ln>
        </p:spPr>
        <p:txBody>
          <a:bodyPr>
            <a:noAutofit/>
          </a:bodyPr>
          <a:lstStyle/>
          <a:p>
            <a:r>
              <a:rPr lang="es-CO" sz="2500" b="1" dirty="0">
                <a:solidFill>
                  <a:schemeClr val="tx1"/>
                </a:solidFill>
              </a:rPr>
              <a:t> </a:t>
            </a:r>
            <a:endParaRPr lang="es-CO" sz="2500" dirty="0">
              <a:solidFill>
                <a:schemeClr val="tx1"/>
              </a:solidFill>
            </a:endParaRPr>
          </a:p>
          <a:p>
            <a:pPr marL="0" indent="0">
              <a:buNone/>
            </a:pPr>
            <a:r>
              <a:rPr lang="es-CO" sz="2500" b="1" dirty="0">
                <a:solidFill>
                  <a:schemeClr val="bg1"/>
                </a:solidFill>
                <a:highlight>
                  <a:srgbClr val="FFFF00"/>
                </a:highlight>
              </a:rPr>
              <a:t> PREGUNTAS </a:t>
            </a:r>
            <a:endParaRPr lang="es-CO" sz="2500" dirty="0">
              <a:solidFill>
                <a:schemeClr val="bg1"/>
              </a:solidFill>
              <a:highlight>
                <a:srgbClr val="FFFF00"/>
              </a:highlight>
            </a:endParaRPr>
          </a:p>
          <a:p>
            <a:r>
              <a:rPr lang="es-CO" sz="2500" dirty="0">
                <a:solidFill>
                  <a:schemeClr val="tx1"/>
                </a:solidFill>
              </a:rPr>
              <a:t> ¿Cuáles son los órdenes visuales propios presentes en la producción fotográfica sobre los pueblos Kankuamo y Kogui de la Sierra Nevada? ¿Cómo han funcionado las operaciones ideológicas de significación que los han velado históricamente? ¿Cómo posibilitar la emergencia de dichos ordenes visuales propios? ¿Qué implica generar un giro emocional en la consciencia de quien mira las imágenes?</a:t>
            </a:r>
          </a:p>
          <a:p>
            <a:r>
              <a:rPr lang="es-CO" sz="2500" dirty="0">
                <a:solidFill>
                  <a:schemeClr val="tx1"/>
                </a:solidFill>
              </a:rPr>
              <a:t> </a:t>
            </a:r>
          </a:p>
          <a:p>
            <a:pPr marL="0" indent="0">
              <a:buNone/>
            </a:pPr>
            <a:r>
              <a:rPr lang="es-CO" sz="2500" b="1" dirty="0">
                <a:solidFill>
                  <a:schemeClr val="bg1"/>
                </a:solidFill>
                <a:highlight>
                  <a:srgbClr val="FFFF00"/>
                </a:highlight>
              </a:rPr>
              <a:t> OBJETIVO GENERAL </a:t>
            </a:r>
            <a:endParaRPr lang="es-CO" sz="2500" dirty="0">
              <a:solidFill>
                <a:schemeClr val="bg1"/>
              </a:solidFill>
              <a:highlight>
                <a:srgbClr val="FFFF00"/>
              </a:highlight>
            </a:endParaRPr>
          </a:p>
          <a:p>
            <a:r>
              <a:rPr lang="es-CO" sz="2500" dirty="0">
                <a:solidFill>
                  <a:schemeClr val="tx1"/>
                </a:solidFill>
              </a:rPr>
              <a:t> </a:t>
            </a:r>
          </a:p>
          <a:p>
            <a:r>
              <a:rPr lang="es-CO" sz="2500" dirty="0">
                <a:solidFill>
                  <a:schemeClr val="tx1"/>
                </a:solidFill>
              </a:rPr>
              <a:t>Develar el orden visual propio de los pueblos Kankuamo y Kogui de la Sierra Nevada, a partir de una evocación poética de la emoción a la manera de ensoñación que desestructure las operaciones ideológicas de significación, por medio del análisis de tres miradas/tiempos, componentes de un mismo corpus fotográfico. </a:t>
            </a:r>
          </a:p>
        </p:txBody>
      </p:sp>
    </p:spTree>
    <p:extLst>
      <p:ext uri="{BB962C8B-B14F-4D97-AF65-F5344CB8AC3E}">
        <p14:creationId xmlns:p14="http://schemas.microsoft.com/office/powerpoint/2010/main" val="270619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57800-0086-4DCE-8477-3C5301D5CB67}"/>
              </a:ext>
            </a:extLst>
          </p:cNvPr>
          <p:cNvSpPr>
            <a:spLocks noGrp="1"/>
          </p:cNvSpPr>
          <p:nvPr>
            <p:ph type="title"/>
          </p:nvPr>
        </p:nvSpPr>
        <p:spPr>
          <a:xfrm>
            <a:off x="723485" y="337930"/>
            <a:ext cx="9652967" cy="622852"/>
          </a:xfrm>
        </p:spPr>
        <p:txBody>
          <a:bodyPr>
            <a:normAutofit fontScale="90000"/>
          </a:bodyPr>
          <a:lstStyle/>
          <a:p>
            <a:r>
              <a:rPr lang="es-CO" b="1" dirty="0">
                <a:solidFill>
                  <a:schemeClr val="bg1"/>
                </a:solidFill>
                <a:highlight>
                  <a:srgbClr val="FFFF00"/>
                </a:highlight>
              </a:rPr>
              <a:t>ANTECEDENTES</a:t>
            </a:r>
            <a:endParaRPr lang="es-CO" dirty="0">
              <a:solidFill>
                <a:schemeClr val="bg1"/>
              </a:solidFill>
              <a:highlight>
                <a:srgbClr val="FFFF00"/>
              </a:highlight>
            </a:endParaRPr>
          </a:p>
        </p:txBody>
      </p:sp>
      <p:sp>
        <p:nvSpPr>
          <p:cNvPr id="3" name="Marcador de contenido 2">
            <a:extLst>
              <a:ext uri="{FF2B5EF4-FFF2-40B4-BE49-F238E27FC236}">
                <a16:creationId xmlns:a16="http://schemas.microsoft.com/office/drawing/2014/main" id="{528E06DB-5AA4-4662-8304-30381083AB77}"/>
              </a:ext>
            </a:extLst>
          </p:cNvPr>
          <p:cNvSpPr>
            <a:spLocks noGrp="1"/>
          </p:cNvSpPr>
          <p:nvPr>
            <p:ph idx="1"/>
          </p:nvPr>
        </p:nvSpPr>
        <p:spPr>
          <a:xfrm>
            <a:off x="8205788" y="3429000"/>
            <a:ext cx="3564833" cy="2865783"/>
          </a:xfrm>
          <a:ln>
            <a:solidFill>
              <a:srgbClr val="FFFF00"/>
            </a:solidFill>
          </a:ln>
        </p:spPr>
        <p:txBody>
          <a:bodyPr>
            <a:normAutofit fontScale="85000" lnSpcReduction="20000"/>
          </a:bodyPr>
          <a:lstStyle/>
          <a:p>
            <a:pPr marL="0" indent="0">
              <a:lnSpc>
                <a:spcPct val="120000"/>
              </a:lnSpc>
              <a:spcBef>
                <a:spcPts val="0"/>
              </a:spcBef>
              <a:buNone/>
            </a:pPr>
            <a:r>
              <a:rPr lang="es-CO" sz="3900" dirty="0">
                <a:solidFill>
                  <a:schemeClr val="tx1"/>
                </a:solidFill>
                <a:latin typeface="+mj-lt"/>
              </a:rPr>
              <a:t>La imagen para la </a:t>
            </a:r>
            <a:r>
              <a:rPr lang="es-CO" sz="3800" b="1" dirty="0">
                <a:solidFill>
                  <a:schemeClr val="bg1"/>
                </a:solidFill>
                <a:highlight>
                  <a:srgbClr val="FFFF00"/>
                </a:highlight>
                <a:latin typeface="+mj-lt"/>
              </a:rPr>
              <a:t>construcción de la memoria</a:t>
            </a:r>
            <a:r>
              <a:rPr lang="es-CO" sz="3900" dirty="0">
                <a:solidFill>
                  <a:schemeClr val="tx1"/>
                </a:solidFill>
                <a:latin typeface="+mj-lt"/>
              </a:rPr>
              <a:t>. </a:t>
            </a:r>
            <a:r>
              <a:rPr lang="es-CO" sz="3200" dirty="0">
                <a:solidFill>
                  <a:schemeClr val="tx1"/>
                </a:solidFill>
                <a:latin typeface="+mj-lt"/>
              </a:rPr>
              <a:t>(</a:t>
            </a:r>
            <a:r>
              <a:rPr lang="es-CO" sz="3200" dirty="0" err="1">
                <a:solidFill>
                  <a:schemeClr val="tx1"/>
                </a:solidFill>
                <a:latin typeface="+mj-lt"/>
              </a:rPr>
              <a:t>Millan</a:t>
            </a:r>
            <a:r>
              <a:rPr lang="es-CO" sz="3200" dirty="0">
                <a:solidFill>
                  <a:schemeClr val="tx1"/>
                </a:solidFill>
                <a:latin typeface="+mj-lt"/>
              </a:rPr>
              <a:t>, </a:t>
            </a:r>
            <a:r>
              <a:rPr lang="es-CO" sz="3200" dirty="0" err="1">
                <a:solidFill>
                  <a:schemeClr val="tx1"/>
                </a:solidFill>
                <a:latin typeface="+mj-lt"/>
              </a:rPr>
              <a:t>Penhos</a:t>
            </a:r>
            <a:r>
              <a:rPr lang="es-CO" sz="3200" dirty="0">
                <a:solidFill>
                  <a:schemeClr val="tx1"/>
                </a:solidFill>
                <a:latin typeface="+mj-lt"/>
              </a:rPr>
              <a:t>, </a:t>
            </a:r>
            <a:r>
              <a:rPr lang="es-CO" sz="3200" dirty="0" err="1">
                <a:solidFill>
                  <a:schemeClr val="tx1"/>
                </a:solidFill>
                <a:latin typeface="+mj-lt"/>
              </a:rPr>
              <a:t>Goirdano</a:t>
            </a:r>
            <a:r>
              <a:rPr lang="es-CO" sz="3200" dirty="0">
                <a:solidFill>
                  <a:schemeClr val="tx1"/>
                </a:solidFill>
                <a:latin typeface="+mj-lt"/>
              </a:rPr>
              <a:t>, Morales, Maestre y Fuentes, Menard). </a:t>
            </a:r>
            <a:endParaRPr lang="es-CO" sz="3200" dirty="0">
              <a:solidFill>
                <a:schemeClr val="tx1"/>
              </a:solidFill>
            </a:endParaRPr>
          </a:p>
        </p:txBody>
      </p:sp>
      <p:sp>
        <p:nvSpPr>
          <p:cNvPr id="5" name="Rectángulo 4">
            <a:extLst>
              <a:ext uri="{FF2B5EF4-FFF2-40B4-BE49-F238E27FC236}">
                <a16:creationId xmlns:a16="http://schemas.microsoft.com/office/drawing/2014/main" id="{3756D4F4-3736-4064-A557-7B7616E4B1B9}"/>
              </a:ext>
            </a:extLst>
          </p:cNvPr>
          <p:cNvSpPr/>
          <p:nvPr/>
        </p:nvSpPr>
        <p:spPr>
          <a:xfrm>
            <a:off x="421378" y="1148403"/>
            <a:ext cx="11349243" cy="1477328"/>
          </a:xfrm>
          <a:prstGeom prst="rect">
            <a:avLst/>
          </a:prstGeom>
        </p:spPr>
        <p:txBody>
          <a:bodyPr wrap="square">
            <a:spAutoFit/>
          </a:bodyPr>
          <a:lstStyle/>
          <a:p>
            <a:r>
              <a:rPr lang="es-CO" dirty="0">
                <a:latin typeface="Abadi" panose="020B0604020104020204" pitchFamily="34" charset="0"/>
              </a:rPr>
              <a:t>Antropología y arqueología clásicas: </a:t>
            </a:r>
            <a:r>
              <a:rPr lang="es-CO" b="1" dirty="0">
                <a:solidFill>
                  <a:srgbClr val="FFFF00"/>
                </a:solidFill>
                <a:latin typeface="Abadi" panose="020B0604020104020204" pitchFamily="34" charset="0"/>
              </a:rPr>
              <a:t>productos gráficos </a:t>
            </a:r>
            <a:r>
              <a:rPr lang="es-CO" dirty="0">
                <a:latin typeface="Abadi" panose="020B0604020104020204" pitchFamily="34" charset="0"/>
              </a:rPr>
              <a:t>como petroglifos, pictografía y artesanía de los pueblos prehispánicos (León, </a:t>
            </a:r>
            <a:r>
              <a:rPr lang="es-CO" dirty="0" err="1">
                <a:latin typeface="Abadi" panose="020B0604020104020204" pitchFamily="34" charset="0"/>
              </a:rPr>
              <a:t>Leander</a:t>
            </a:r>
            <a:r>
              <a:rPr lang="es-CO" dirty="0">
                <a:latin typeface="Abadi" panose="020B0604020104020204" pitchFamily="34" charset="0"/>
              </a:rPr>
              <a:t>, Joyce, Berenguer, Del Valle Varela). </a:t>
            </a:r>
          </a:p>
          <a:p>
            <a:endParaRPr lang="es-CO" dirty="0">
              <a:latin typeface="Abadi" panose="020B0604020104020204" pitchFamily="34" charset="0"/>
            </a:endParaRPr>
          </a:p>
          <a:p>
            <a:r>
              <a:rPr lang="es-CO" dirty="0">
                <a:latin typeface="Abadi" panose="020B0604020104020204" pitchFamily="34" charset="0"/>
              </a:rPr>
              <a:t>Prácticas correspondientes a </a:t>
            </a:r>
            <a:r>
              <a:rPr lang="es-CO" b="1" dirty="0">
                <a:solidFill>
                  <a:srgbClr val="FFFF00"/>
                </a:solidFill>
                <a:latin typeface="Abadi" panose="020B0604020104020204" pitchFamily="34" charset="0"/>
              </a:rPr>
              <a:t>momentos mítico-rituales </a:t>
            </a:r>
            <a:r>
              <a:rPr lang="es-CO" dirty="0">
                <a:latin typeface="Abadi" panose="020B0604020104020204" pitchFamily="34" charset="0"/>
              </a:rPr>
              <a:t>formalizados en diversas comunidades (Oseguera, Valdovinos, Zambrano, Millán).</a:t>
            </a:r>
          </a:p>
        </p:txBody>
      </p:sp>
      <p:sp>
        <p:nvSpPr>
          <p:cNvPr id="6" name="Rectángulo 5">
            <a:extLst>
              <a:ext uri="{FF2B5EF4-FFF2-40B4-BE49-F238E27FC236}">
                <a16:creationId xmlns:a16="http://schemas.microsoft.com/office/drawing/2014/main" id="{F7B281C3-0361-48F8-9303-D9759915745B}"/>
              </a:ext>
            </a:extLst>
          </p:cNvPr>
          <p:cNvSpPr/>
          <p:nvPr/>
        </p:nvSpPr>
        <p:spPr>
          <a:xfrm>
            <a:off x="176350" y="3579743"/>
            <a:ext cx="3428241" cy="2290970"/>
          </a:xfrm>
          <a:prstGeom prst="rect">
            <a:avLst/>
          </a:prstGeom>
          <a:ln>
            <a:solidFill>
              <a:srgbClr val="FFFF00"/>
            </a:solidFill>
          </a:ln>
        </p:spPr>
        <p:txBody>
          <a:bodyPr vert="horz" lIns="91440" tIns="45720" rIns="91440" bIns="45720" rtlCol="0">
            <a:normAutofit fontScale="77500" lnSpcReduction="20000"/>
          </a:bodyPr>
          <a:lstStyle/>
          <a:p>
            <a:pPr defTabSz="914400">
              <a:lnSpc>
                <a:spcPct val="120000"/>
              </a:lnSpc>
            </a:pPr>
            <a:r>
              <a:rPr lang="es-CO" sz="3900" dirty="0">
                <a:latin typeface="+mj-lt"/>
              </a:rPr>
              <a:t>La imagen indígena como </a:t>
            </a:r>
            <a:r>
              <a:rPr lang="es-CO" sz="3900" b="1" dirty="0">
                <a:solidFill>
                  <a:schemeClr val="bg1"/>
                </a:solidFill>
                <a:highlight>
                  <a:srgbClr val="FFFF00"/>
                </a:highlight>
                <a:latin typeface="+mj-lt"/>
              </a:rPr>
              <a:t>representación social</a:t>
            </a:r>
            <a:r>
              <a:rPr lang="es-CO" sz="3900" dirty="0">
                <a:latin typeface="+mj-lt"/>
              </a:rPr>
              <a:t>. </a:t>
            </a:r>
            <a:r>
              <a:rPr lang="es-CO" sz="3200" dirty="0">
                <a:latin typeface="+mj-lt"/>
              </a:rPr>
              <a:t>(Alvarado, Martínez Corona, Giordano, León)</a:t>
            </a:r>
          </a:p>
        </p:txBody>
      </p:sp>
      <p:sp>
        <p:nvSpPr>
          <p:cNvPr id="7" name="Rectángulo 6">
            <a:extLst>
              <a:ext uri="{FF2B5EF4-FFF2-40B4-BE49-F238E27FC236}">
                <a16:creationId xmlns:a16="http://schemas.microsoft.com/office/drawing/2014/main" id="{156C7B37-ABE8-42E8-947B-25A5077B6B7A}"/>
              </a:ext>
            </a:extLst>
          </p:cNvPr>
          <p:cNvSpPr/>
          <p:nvPr/>
        </p:nvSpPr>
        <p:spPr>
          <a:xfrm>
            <a:off x="3859695" y="2709291"/>
            <a:ext cx="4090989" cy="4031873"/>
          </a:xfrm>
          <a:prstGeom prst="rect">
            <a:avLst/>
          </a:prstGeom>
          <a:ln>
            <a:solidFill>
              <a:srgbClr val="FFFF00"/>
            </a:solidFill>
          </a:ln>
        </p:spPr>
        <p:txBody>
          <a:bodyPr wrap="square">
            <a:spAutoFit/>
          </a:bodyPr>
          <a:lstStyle/>
          <a:p>
            <a:pPr>
              <a:lnSpc>
                <a:spcPct val="120000"/>
              </a:lnSpc>
            </a:pPr>
            <a:r>
              <a:rPr lang="es-MX" sz="3000" dirty="0">
                <a:latin typeface="+mj-lt"/>
              </a:rPr>
              <a:t>La imagen como </a:t>
            </a:r>
            <a:r>
              <a:rPr lang="es-MX" sz="3000" b="1" dirty="0">
                <a:latin typeface="+mj-lt"/>
              </a:rPr>
              <a:t>manifestación de </a:t>
            </a:r>
            <a:r>
              <a:rPr lang="es-MX" sz="3000" b="1" dirty="0">
                <a:solidFill>
                  <a:schemeClr val="bg1"/>
                </a:solidFill>
                <a:highlight>
                  <a:srgbClr val="FFFF00"/>
                </a:highlight>
                <a:latin typeface="+mj-lt"/>
              </a:rPr>
              <a:t>reivindicación cultural</a:t>
            </a:r>
            <a:r>
              <a:rPr lang="es-MX" sz="3000" dirty="0">
                <a:latin typeface="+mj-lt"/>
              </a:rPr>
              <a:t>. </a:t>
            </a:r>
            <a:r>
              <a:rPr lang="es-MX" sz="2500" dirty="0">
                <a:latin typeface="+mj-lt"/>
              </a:rPr>
              <a:t>(</a:t>
            </a:r>
            <a:r>
              <a:rPr lang="es-CO" sz="2500" dirty="0">
                <a:latin typeface="+mj-lt"/>
              </a:rPr>
              <a:t>Flores, Mateus, González, Política Pública de Comunicación Propia de los Pueblos Indígenas de Colombia de 2014</a:t>
            </a:r>
            <a:r>
              <a:rPr lang="es-MX" sz="2500" dirty="0">
                <a:latin typeface="+mj-lt"/>
              </a:rPr>
              <a:t> )</a:t>
            </a:r>
            <a:endParaRPr lang="es-CO" sz="2500" dirty="0">
              <a:latin typeface="+mj-lt"/>
            </a:endParaRPr>
          </a:p>
        </p:txBody>
      </p:sp>
    </p:spTree>
    <p:extLst>
      <p:ext uri="{BB962C8B-B14F-4D97-AF65-F5344CB8AC3E}">
        <p14:creationId xmlns:p14="http://schemas.microsoft.com/office/powerpoint/2010/main" val="3060240078"/>
      </p:ext>
    </p:extLst>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TM03457491[[fn=Metrópoli]]</Template>
  <TotalTime>0</TotalTime>
  <Words>475</Words>
  <Application>Microsoft Office PowerPoint</Application>
  <PresentationFormat>Panorámica</PresentationFormat>
  <Paragraphs>28</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Abadi</vt:lpstr>
      <vt:lpstr>Arial</vt:lpstr>
      <vt:lpstr>Calibri</vt:lpstr>
      <vt:lpstr>Calibri Light</vt:lpstr>
      <vt:lpstr>Century Gothic</vt:lpstr>
      <vt:lpstr>Metropolitano</vt:lpstr>
      <vt:lpstr>El giro emocional de la imagen fotográfica  de los pueblos Kankuamo y Kogui de Santa Marta – Colombia</vt:lpstr>
      <vt:lpstr>Presentación de PowerPoint</vt:lpstr>
      <vt:lpstr>EL TRÁNSITO DEL PROBLEMA.</vt:lpstr>
      <vt:lpstr>Presentación de PowerPoint</vt:lpstr>
      <vt:lpstr>ANTECEDENTES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VISUALIDADES ANCESTRALES  El giro emocional de la imagen fotográfica de los pueblos Kankuamo y Kogui de Santa Marta – Colombia</dc:title>
  <dc:creator>Jeannette Plaza Zúñiga</dc:creator>
  <cp:lastModifiedBy>Catalina Campuzano</cp:lastModifiedBy>
  <cp:revision>80</cp:revision>
  <dcterms:created xsi:type="dcterms:W3CDTF">2019-12-13T21:14:51Z</dcterms:created>
  <dcterms:modified xsi:type="dcterms:W3CDTF">2020-04-25T02:02:23Z</dcterms:modified>
</cp:coreProperties>
</file>