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3"/>
  </p:notesMasterIdLst>
  <p:sldIdLst>
    <p:sldId id="256" r:id="rId2"/>
    <p:sldId id="272" r:id="rId3"/>
    <p:sldId id="260" r:id="rId4"/>
    <p:sldId id="257" r:id="rId5"/>
    <p:sldId id="258" r:id="rId6"/>
    <p:sldId id="274" r:id="rId7"/>
    <p:sldId id="284" r:id="rId8"/>
    <p:sldId id="263" r:id="rId9"/>
    <p:sldId id="264" r:id="rId10"/>
    <p:sldId id="275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7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73B24D-1BCB-49EA-9AA4-BC1CD9F49ED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F616A77-128F-463E-B529-8594E1785FDA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Traducciones de los temas e identificación de derroteros de la investigación</a:t>
          </a:r>
          <a:endParaRPr lang="es-CO" dirty="0">
            <a:solidFill>
              <a:schemeClr val="bg1"/>
            </a:solidFill>
          </a:endParaRPr>
        </a:p>
      </dgm:t>
    </dgm:pt>
    <dgm:pt modelId="{92ECD195-DB04-4C1D-A9A2-BC9291993F54}" type="parTrans" cxnId="{E3FAB9C5-FFBE-41C1-8F32-FA337B48A8BD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EBBCBA58-F8FE-4FE1-8E72-557D8647EFF9}" type="sibTrans" cxnId="{E3FAB9C5-FFBE-41C1-8F32-FA337B48A8BD}">
      <dgm:prSet/>
      <dgm:spPr>
        <a:solidFill>
          <a:srgbClr val="CF7FC5"/>
        </a:solidFill>
      </dgm:spPr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BA3DFB22-7DB4-4662-9205-C91C13DA8ACD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Sesiones para compartir las transcripciones y elaboraciones </a:t>
          </a:r>
          <a:endParaRPr lang="es-CO" dirty="0">
            <a:solidFill>
              <a:schemeClr val="bg1"/>
            </a:solidFill>
          </a:endParaRPr>
        </a:p>
      </dgm:t>
    </dgm:pt>
    <dgm:pt modelId="{54749426-5094-49EA-BEC8-DA950C9733CC}" type="parTrans" cxnId="{864D1019-8DD4-4BAF-ADFF-A608DCA738D4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3E5E234E-9248-4D88-A739-134475A7C2AD}" type="sibTrans" cxnId="{864D1019-8DD4-4BAF-ADFF-A608DCA738D4}">
      <dgm:prSet/>
      <dgm:spPr>
        <a:solidFill>
          <a:srgbClr val="CF7FC5"/>
        </a:solidFill>
      </dgm:spPr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B7C57036-7105-4D28-B550-78E01B8972D0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Realización de numerosos trabajos de campo dentro y fuera del resguardo</a:t>
          </a:r>
          <a:endParaRPr lang="es-CO" dirty="0">
            <a:solidFill>
              <a:schemeClr val="bg1"/>
            </a:solidFill>
          </a:endParaRPr>
        </a:p>
      </dgm:t>
    </dgm:pt>
    <dgm:pt modelId="{45F4FB25-6C8B-49C2-A599-1DB70DCA50E6}" type="parTrans" cxnId="{011CBB5D-D8B0-47EB-98F2-B41DA23584FE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72A4D705-01F7-4742-9531-44624DE639C9}" type="sibTrans" cxnId="{011CBB5D-D8B0-47EB-98F2-B41DA23584FE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C5603E9E-315F-47C8-B137-A163BF3D1D0D}" type="pres">
      <dgm:prSet presAssocID="{F673B24D-1BCB-49EA-9AA4-BC1CD9F49EDA}" presName="Name0" presStyleCnt="0">
        <dgm:presLayoutVars>
          <dgm:dir/>
          <dgm:resizeHandles val="exact"/>
        </dgm:presLayoutVars>
      </dgm:prSet>
      <dgm:spPr/>
    </dgm:pt>
    <dgm:pt modelId="{F42408BD-41BE-42DD-8047-1ED2C8D5EBED}" type="pres">
      <dgm:prSet presAssocID="{7F616A77-128F-463E-B529-8594E1785FDA}" presName="node" presStyleLbl="node1" presStyleIdx="0" presStyleCnt="3">
        <dgm:presLayoutVars>
          <dgm:bulletEnabled val="1"/>
        </dgm:presLayoutVars>
      </dgm:prSet>
      <dgm:spPr/>
    </dgm:pt>
    <dgm:pt modelId="{670A4F5D-AD1F-447C-B698-D9CED3395361}" type="pres">
      <dgm:prSet presAssocID="{EBBCBA58-F8FE-4FE1-8E72-557D8647EFF9}" presName="sibTrans" presStyleLbl="sibTrans2D1" presStyleIdx="0" presStyleCnt="2"/>
      <dgm:spPr/>
    </dgm:pt>
    <dgm:pt modelId="{63684A4D-D414-447C-AE46-CBCCA8B10BF3}" type="pres">
      <dgm:prSet presAssocID="{EBBCBA58-F8FE-4FE1-8E72-557D8647EFF9}" presName="connectorText" presStyleLbl="sibTrans2D1" presStyleIdx="0" presStyleCnt="2"/>
      <dgm:spPr/>
    </dgm:pt>
    <dgm:pt modelId="{5E9E484F-447C-4BD8-94F4-A2C58852D26B}" type="pres">
      <dgm:prSet presAssocID="{BA3DFB22-7DB4-4662-9205-C91C13DA8ACD}" presName="node" presStyleLbl="node1" presStyleIdx="1" presStyleCnt="3">
        <dgm:presLayoutVars>
          <dgm:bulletEnabled val="1"/>
        </dgm:presLayoutVars>
      </dgm:prSet>
      <dgm:spPr/>
    </dgm:pt>
    <dgm:pt modelId="{456D7B21-11CC-4A6D-BCC6-66B435F4EA03}" type="pres">
      <dgm:prSet presAssocID="{3E5E234E-9248-4D88-A739-134475A7C2AD}" presName="sibTrans" presStyleLbl="sibTrans2D1" presStyleIdx="1" presStyleCnt="2"/>
      <dgm:spPr/>
    </dgm:pt>
    <dgm:pt modelId="{5C883541-65CE-4BF8-B326-622C09B655FF}" type="pres">
      <dgm:prSet presAssocID="{3E5E234E-9248-4D88-A739-134475A7C2AD}" presName="connectorText" presStyleLbl="sibTrans2D1" presStyleIdx="1" presStyleCnt="2"/>
      <dgm:spPr/>
    </dgm:pt>
    <dgm:pt modelId="{C58E32A5-D67B-45B1-B17D-C9193A8BA79A}" type="pres">
      <dgm:prSet presAssocID="{B7C57036-7105-4D28-B550-78E01B8972D0}" presName="node" presStyleLbl="node1" presStyleIdx="2" presStyleCnt="3">
        <dgm:presLayoutVars>
          <dgm:bulletEnabled val="1"/>
        </dgm:presLayoutVars>
      </dgm:prSet>
      <dgm:spPr/>
    </dgm:pt>
  </dgm:ptLst>
  <dgm:cxnLst>
    <dgm:cxn modelId="{A77D3D01-C05F-4D23-ABF0-2292723C7932}" type="presOf" srcId="{7F616A77-128F-463E-B529-8594E1785FDA}" destId="{F42408BD-41BE-42DD-8047-1ED2C8D5EBED}" srcOrd="0" destOrd="0" presId="urn:microsoft.com/office/officeart/2005/8/layout/process1"/>
    <dgm:cxn modelId="{864D1019-8DD4-4BAF-ADFF-A608DCA738D4}" srcId="{F673B24D-1BCB-49EA-9AA4-BC1CD9F49EDA}" destId="{BA3DFB22-7DB4-4662-9205-C91C13DA8ACD}" srcOrd="1" destOrd="0" parTransId="{54749426-5094-49EA-BEC8-DA950C9733CC}" sibTransId="{3E5E234E-9248-4D88-A739-134475A7C2AD}"/>
    <dgm:cxn modelId="{600C1C20-AC9B-4F0F-A6EC-E802714B6AD0}" type="presOf" srcId="{3E5E234E-9248-4D88-A739-134475A7C2AD}" destId="{456D7B21-11CC-4A6D-BCC6-66B435F4EA03}" srcOrd="0" destOrd="0" presId="urn:microsoft.com/office/officeart/2005/8/layout/process1"/>
    <dgm:cxn modelId="{977E8A5C-1C80-442C-B967-E0898C96EB48}" type="presOf" srcId="{EBBCBA58-F8FE-4FE1-8E72-557D8647EFF9}" destId="{670A4F5D-AD1F-447C-B698-D9CED3395361}" srcOrd="0" destOrd="0" presId="urn:microsoft.com/office/officeart/2005/8/layout/process1"/>
    <dgm:cxn modelId="{011CBB5D-D8B0-47EB-98F2-B41DA23584FE}" srcId="{F673B24D-1BCB-49EA-9AA4-BC1CD9F49EDA}" destId="{B7C57036-7105-4D28-B550-78E01B8972D0}" srcOrd="2" destOrd="0" parTransId="{45F4FB25-6C8B-49C2-A599-1DB70DCA50E6}" sibTransId="{72A4D705-01F7-4742-9531-44624DE639C9}"/>
    <dgm:cxn modelId="{B1C91646-C582-43DE-B71D-C789DAFE23B4}" type="presOf" srcId="{BA3DFB22-7DB4-4662-9205-C91C13DA8ACD}" destId="{5E9E484F-447C-4BD8-94F4-A2C58852D26B}" srcOrd="0" destOrd="0" presId="urn:microsoft.com/office/officeart/2005/8/layout/process1"/>
    <dgm:cxn modelId="{CD89AF53-0607-4DE1-9F86-B3F1A91A2834}" type="presOf" srcId="{B7C57036-7105-4D28-B550-78E01B8972D0}" destId="{C58E32A5-D67B-45B1-B17D-C9193A8BA79A}" srcOrd="0" destOrd="0" presId="urn:microsoft.com/office/officeart/2005/8/layout/process1"/>
    <dgm:cxn modelId="{5B1E9C57-60D7-453E-8BC3-02826BE821FE}" type="presOf" srcId="{3E5E234E-9248-4D88-A739-134475A7C2AD}" destId="{5C883541-65CE-4BF8-B326-622C09B655FF}" srcOrd="1" destOrd="0" presId="urn:microsoft.com/office/officeart/2005/8/layout/process1"/>
    <dgm:cxn modelId="{B65F03B2-0291-4835-A96A-5A28D052E762}" type="presOf" srcId="{F673B24D-1BCB-49EA-9AA4-BC1CD9F49EDA}" destId="{C5603E9E-315F-47C8-B137-A163BF3D1D0D}" srcOrd="0" destOrd="0" presId="urn:microsoft.com/office/officeart/2005/8/layout/process1"/>
    <dgm:cxn modelId="{E3FAB9C5-FFBE-41C1-8F32-FA337B48A8BD}" srcId="{F673B24D-1BCB-49EA-9AA4-BC1CD9F49EDA}" destId="{7F616A77-128F-463E-B529-8594E1785FDA}" srcOrd="0" destOrd="0" parTransId="{92ECD195-DB04-4C1D-A9A2-BC9291993F54}" sibTransId="{EBBCBA58-F8FE-4FE1-8E72-557D8647EFF9}"/>
    <dgm:cxn modelId="{E97AACF0-83CB-4B0C-9993-BA40D2FB55BC}" type="presOf" srcId="{EBBCBA58-F8FE-4FE1-8E72-557D8647EFF9}" destId="{63684A4D-D414-447C-AE46-CBCCA8B10BF3}" srcOrd="1" destOrd="0" presId="urn:microsoft.com/office/officeart/2005/8/layout/process1"/>
    <dgm:cxn modelId="{8043F78E-36E5-425E-8FA7-0CFB90AD5511}" type="presParOf" srcId="{C5603E9E-315F-47C8-B137-A163BF3D1D0D}" destId="{F42408BD-41BE-42DD-8047-1ED2C8D5EBED}" srcOrd="0" destOrd="0" presId="urn:microsoft.com/office/officeart/2005/8/layout/process1"/>
    <dgm:cxn modelId="{9EFA568D-AA60-4A50-B041-E35C470CB8BD}" type="presParOf" srcId="{C5603E9E-315F-47C8-B137-A163BF3D1D0D}" destId="{670A4F5D-AD1F-447C-B698-D9CED3395361}" srcOrd="1" destOrd="0" presId="urn:microsoft.com/office/officeart/2005/8/layout/process1"/>
    <dgm:cxn modelId="{0C218FEB-BA6A-4C9C-8D23-131009B48EA8}" type="presParOf" srcId="{670A4F5D-AD1F-447C-B698-D9CED3395361}" destId="{63684A4D-D414-447C-AE46-CBCCA8B10BF3}" srcOrd="0" destOrd="0" presId="urn:microsoft.com/office/officeart/2005/8/layout/process1"/>
    <dgm:cxn modelId="{FED1E128-B8CD-4E84-AB41-1500A6AB2781}" type="presParOf" srcId="{C5603E9E-315F-47C8-B137-A163BF3D1D0D}" destId="{5E9E484F-447C-4BD8-94F4-A2C58852D26B}" srcOrd="2" destOrd="0" presId="urn:microsoft.com/office/officeart/2005/8/layout/process1"/>
    <dgm:cxn modelId="{75480B1B-494E-4CD4-A5BA-767A2EE48FC3}" type="presParOf" srcId="{C5603E9E-315F-47C8-B137-A163BF3D1D0D}" destId="{456D7B21-11CC-4A6D-BCC6-66B435F4EA03}" srcOrd="3" destOrd="0" presId="urn:microsoft.com/office/officeart/2005/8/layout/process1"/>
    <dgm:cxn modelId="{F4DB73B2-549D-462D-9338-5F0C0028032F}" type="presParOf" srcId="{456D7B21-11CC-4A6D-BCC6-66B435F4EA03}" destId="{5C883541-65CE-4BF8-B326-622C09B655FF}" srcOrd="0" destOrd="0" presId="urn:microsoft.com/office/officeart/2005/8/layout/process1"/>
    <dgm:cxn modelId="{0D1B1700-1D4A-461F-8B8F-3C80298CB43A}" type="presParOf" srcId="{C5603E9E-315F-47C8-B137-A163BF3D1D0D}" destId="{C58E32A5-D67B-45B1-B17D-C9193A8BA79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73B24D-1BCB-49EA-9AA4-BC1CD9F49ED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F616A77-128F-463E-B529-8594E1785FDA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Concreción de la Propuesta de comunicación intercultural</a:t>
          </a:r>
          <a:endParaRPr lang="es-CO" dirty="0">
            <a:solidFill>
              <a:schemeClr val="bg1"/>
            </a:solidFill>
          </a:endParaRPr>
        </a:p>
      </dgm:t>
    </dgm:pt>
    <dgm:pt modelId="{92ECD195-DB04-4C1D-A9A2-BC9291993F54}" type="parTrans" cxnId="{E3FAB9C5-FFBE-41C1-8F32-FA337B48A8BD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EBBCBA58-F8FE-4FE1-8E72-557D8647EFF9}" type="sibTrans" cxnId="{E3FAB9C5-FFBE-41C1-8F32-FA337B48A8BD}">
      <dgm:prSet custT="1"/>
      <dgm:spPr>
        <a:solidFill>
          <a:srgbClr val="CF7FC5"/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solidFill>
              <a:prstClr val="black"/>
            </a:solidFill>
            <a:latin typeface="Calisto MT" panose="02040603050505030304"/>
            <a:ea typeface="+mn-ea"/>
            <a:cs typeface="+mn-cs"/>
          </a:endParaRPr>
        </a:p>
      </dgm:t>
    </dgm:pt>
    <dgm:pt modelId="{BA3DFB22-7DB4-4662-9205-C91C13DA8ACD}">
      <dgm:prSet phldrT="[Texto]"/>
      <dgm:spPr/>
      <dgm:t>
        <a:bodyPr/>
        <a:lstStyle/>
        <a:p>
          <a:r>
            <a:rPr lang="es-CO" dirty="0">
              <a:solidFill>
                <a:schemeClr val="bg1"/>
              </a:solidFill>
            </a:rPr>
            <a:t>Cierre de la recolección de información, prácticas de pagamento o rituales e interacción con la madre tierra y con otras existencias</a:t>
          </a:r>
        </a:p>
      </dgm:t>
    </dgm:pt>
    <dgm:pt modelId="{54749426-5094-49EA-BEC8-DA950C9733CC}" type="parTrans" cxnId="{864D1019-8DD4-4BAF-ADFF-A608DCA738D4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3E5E234E-9248-4D88-A739-134475A7C2AD}" type="sibTrans" cxnId="{864D1019-8DD4-4BAF-ADFF-A608DCA738D4}">
      <dgm:prSet custT="1"/>
      <dgm:spPr>
        <a:solidFill>
          <a:srgbClr val="CF7FC5"/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solidFill>
              <a:prstClr val="black"/>
            </a:solidFill>
            <a:latin typeface="Calisto MT" panose="02040603050505030304"/>
            <a:ea typeface="+mn-ea"/>
            <a:cs typeface="+mn-cs"/>
          </a:endParaRPr>
        </a:p>
      </dgm:t>
    </dgm:pt>
    <dgm:pt modelId="{4C733548-EA7F-436A-A77A-164BF598D37D}">
      <dgm:prSet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Hilar los temas de comunicación de lo sagrado al paso de los talleres, pues se observó que eran punto de conversación en cada uno de los encuentros</a:t>
          </a:r>
          <a:endParaRPr lang="es-CO" dirty="0">
            <a:solidFill>
              <a:schemeClr val="bg1"/>
            </a:solidFill>
          </a:endParaRPr>
        </a:p>
      </dgm:t>
    </dgm:pt>
    <dgm:pt modelId="{74DE9AD5-0804-4B98-B11D-43C3D5975BBA}" type="parTrans" cxnId="{35C8E0AA-E2E7-4201-8C63-B632AEBC020E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D54F4BEB-337B-4073-9107-A866D847A3EA}" type="sibTrans" cxnId="{35C8E0AA-E2E7-4201-8C63-B632AEBC020E}">
      <dgm:prSet/>
      <dgm:spPr/>
      <dgm:t>
        <a:bodyPr/>
        <a:lstStyle/>
        <a:p>
          <a:endParaRPr lang="es-CO">
            <a:solidFill>
              <a:schemeClr val="bg1"/>
            </a:solidFill>
          </a:endParaRPr>
        </a:p>
      </dgm:t>
    </dgm:pt>
    <dgm:pt modelId="{C5603E9E-315F-47C8-B137-A163BF3D1D0D}" type="pres">
      <dgm:prSet presAssocID="{F673B24D-1BCB-49EA-9AA4-BC1CD9F49EDA}" presName="Name0" presStyleCnt="0">
        <dgm:presLayoutVars>
          <dgm:dir/>
          <dgm:resizeHandles val="exact"/>
        </dgm:presLayoutVars>
      </dgm:prSet>
      <dgm:spPr/>
    </dgm:pt>
    <dgm:pt modelId="{F42408BD-41BE-42DD-8047-1ED2C8D5EBED}" type="pres">
      <dgm:prSet presAssocID="{7F616A77-128F-463E-B529-8594E1785FDA}" presName="node" presStyleLbl="node1" presStyleIdx="0" presStyleCnt="3">
        <dgm:presLayoutVars>
          <dgm:bulletEnabled val="1"/>
        </dgm:presLayoutVars>
      </dgm:prSet>
      <dgm:spPr/>
    </dgm:pt>
    <dgm:pt modelId="{670A4F5D-AD1F-447C-B698-D9CED3395361}" type="pres">
      <dgm:prSet presAssocID="{EBBCBA58-F8FE-4FE1-8E72-557D8647EFF9}" presName="sibTrans" presStyleLbl="sibTrans2D1" presStyleIdx="0" presStyleCnt="2"/>
      <dgm:spPr>
        <a:xfrm>
          <a:off x="3047400" y="789536"/>
          <a:ext cx="585536" cy="684966"/>
        </a:xfrm>
        <a:prstGeom prst="rightArrow">
          <a:avLst>
            <a:gd name="adj1" fmla="val 60000"/>
            <a:gd name="adj2" fmla="val 50000"/>
          </a:avLst>
        </a:prstGeom>
      </dgm:spPr>
    </dgm:pt>
    <dgm:pt modelId="{63684A4D-D414-447C-AE46-CBCCA8B10BF3}" type="pres">
      <dgm:prSet presAssocID="{EBBCBA58-F8FE-4FE1-8E72-557D8647EFF9}" presName="connectorText" presStyleLbl="sibTrans2D1" presStyleIdx="0" presStyleCnt="2"/>
      <dgm:spPr/>
    </dgm:pt>
    <dgm:pt modelId="{5E9E484F-447C-4BD8-94F4-A2C58852D26B}" type="pres">
      <dgm:prSet presAssocID="{BA3DFB22-7DB4-4662-9205-C91C13DA8ACD}" presName="node" presStyleLbl="node1" presStyleIdx="1" presStyleCnt="3">
        <dgm:presLayoutVars>
          <dgm:bulletEnabled val="1"/>
        </dgm:presLayoutVars>
      </dgm:prSet>
      <dgm:spPr/>
    </dgm:pt>
    <dgm:pt modelId="{456D7B21-11CC-4A6D-BCC6-66B435F4EA03}" type="pres">
      <dgm:prSet presAssocID="{3E5E234E-9248-4D88-A739-134475A7C2AD}" presName="sibTrans" presStyleLbl="sibTrans2D1" presStyleIdx="1" presStyleCnt="2"/>
      <dgm:spPr>
        <a:xfrm>
          <a:off x="6914149" y="789536"/>
          <a:ext cx="585536" cy="684966"/>
        </a:xfrm>
        <a:prstGeom prst="rightArrow">
          <a:avLst>
            <a:gd name="adj1" fmla="val 60000"/>
            <a:gd name="adj2" fmla="val 50000"/>
          </a:avLst>
        </a:prstGeom>
      </dgm:spPr>
    </dgm:pt>
    <dgm:pt modelId="{5C883541-65CE-4BF8-B326-622C09B655FF}" type="pres">
      <dgm:prSet presAssocID="{3E5E234E-9248-4D88-A739-134475A7C2AD}" presName="connectorText" presStyleLbl="sibTrans2D1" presStyleIdx="1" presStyleCnt="2"/>
      <dgm:spPr/>
    </dgm:pt>
    <dgm:pt modelId="{058D817E-BE51-448F-A820-9CA630A36054}" type="pres">
      <dgm:prSet presAssocID="{4C733548-EA7F-436A-A77A-164BF598D37D}" presName="node" presStyleLbl="node1" presStyleIdx="2" presStyleCnt="3">
        <dgm:presLayoutVars>
          <dgm:bulletEnabled val="1"/>
        </dgm:presLayoutVars>
      </dgm:prSet>
      <dgm:spPr/>
    </dgm:pt>
  </dgm:ptLst>
  <dgm:cxnLst>
    <dgm:cxn modelId="{A77D3D01-C05F-4D23-ABF0-2292723C7932}" type="presOf" srcId="{7F616A77-128F-463E-B529-8594E1785FDA}" destId="{F42408BD-41BE-42DD-8047-1ED2C8D5EBED}" srcOrd="0" destOrd="0" presId="urn:microsoft.com/office/officeart/2005/8/layout/process1"/>
    <dgm:cxn modelId="{864D1019-8DD4-4BAF-ADFF-A608DCA738D4}" srcId="{F673B24D-1BCB-49EA-9AA4-BC1CD9F49EDA}" destId="{BA3DFB22-7DB4-4662-9205-C91C13DA8ACD}" srcOrd="1" destOrd="0" parTransId="{54749426-5094-49EA-BEC8-DA950C9733CC}" sibTransId="{3E5E234E-9248-4D88-A739-134475A7C2AD}"/>
    <dgm:cxn modelId="{600C1C20-AC9B-4F0F-A6EC-E802714B6AD0}" type="presOf" srcId="{3E5E234E-9248-4D88-A739-134475A7C2AD}" destId="{456D7B21-11CC-4A6D-BCC6-66B435F4EA03}" srcOrd="0" destOrd="0" presId="urn:microsoft.com/office/officeart/2005/8/layout/process1"/>
    <dgm:cxn modelId="{977E8A5C-1C80-442C-B967-E0898C96EB48}" type="presOf" srcId="{EBBCBA58-F8FE-4FE1-8E72-557D8647EFF9}" destId="{670A4F5D-AD1F-447C-B698-D9CED3395361}" srcOrd="0" destOrd="0" presId="urn:microsoft.com/office/officeart/2005/8/layout/process1"/>
    <dgm:cxn modelId="{B1C91646-C582-43DE-B71D-C789DAFE23B4}" type="presOf" srcId="{BA3DFB22-7DB4-4662-9205-C91C13DA8ACD}" destId="{5E9E484F-447C-4BD8-94F4-A2C58852D26B}" srcOrd="0" destOrd="0" presId="urn:microsoft.com/office/officeart/2005/8/layout/process1"/>
    <dgm:cxn modelId="{313B4350-A146-4447-965B-36EA80F5F0C4}" type="presOf" srcId="{4C733548-EA7F-436A-A77A-164BF598D37D}" destId="{058D817E-BE51-448F-A820-9CA630A36054}" srcOrd="0" destOrd="0" presId="urn:microsoft.com/office/officeart/2005/8/layout/process1"/>
    <dgm:cxn modelId="{5B1E9C57-60D7-453E-8BC3-02826BE821FE}" type="presOf" srcId="{3E5E234E-9248-4D88-A739-134475A7C2AD}" destId="{5C883541-65CE-4BF8-B326-622C09B655FF}" srcOrd="1" destOrd="0" presId="urn:microsoft.com/office/officeart/2005/8/layout/process1"/>
    <dgm:cxn modelId="{35C8E0AA-E2E7-4201-8C63-B632AEBC020E}" srcId="{F673B24D-1BCB-49EA-9AA4-BC1CD9F49EDA}" destId="{4C733548-EA7F-436A-A77A-164BF598D37D}" srcOrd="2" destOrd="0" parTransId="{74DE9AD5-0804-4B98-B11D-43C3D5975BBA}" sibTransId="{D54F4BEB-337B-4073-9107-A866D847A3EA}"/>
    <dgm:cxn modelId="{B65F03B2-0291-4835-A96A-5A28D052E762}" type="presOf" srcId="{F673B24D-1BCB-49EA-9AA4-BC1CD9F49EDA}" destId="{C5603E9E-315F-47C8-B137-A163BF3D1D0D}" srcOrd="0" destOrd="0" presId="urn:microsoft.com/office/officeart/2005/8/layout/process1"/>
    <dgm:cxn modelId="{E3FAB9C5-FFBE-41C1-8F32-FA337B48A8BD}" srcId="{F673B24D-1BCB-49EA-9AA4-BC1CD9F49EDA}" destId="{7F616A77-128F-463E-B529-8594E1785FDA}" srcOrd="0" destOrd="0" parTransId="{92ECD195-DB04-4C1D-A9A2-BC9291993F54}" sibTransId="{EBBCBA58-F8FE-4FE1-8E72-557D8647EFF9}"/>
    <dgm:cxn modelId="{E97AACF0-83CB-4B0C-9993-BA40D2FB55BC}" type="presOf" srcId="{EBBCBA58-F8FE-4FE1-8E72-557D8647EFF9}" destId="{63684A4D-D414-447C-AE46-CBCCA8B10BF3}" srcOrd="1" destOrd="0" presId="urn:microsoft.com/office/officeart/2005/8/layout/process1"/>
    <dgm:cxn modelId="{8043F78E-36E5-425E-8FA7-0CFB90AD5511}" type="presParOf" srcId="{C5603E9E-315F-47C8-B137-A163BF3D1D0D}" destId="{F42408BD-41BE-42DD-8047-1ED2C8D5EBED}" srcOrd="0" destOrd="0" presId="urn:microsoft.com/office/officeart/2005/8/layout/process1"/>
    <dgm:cxn modelId="{9EFA568D-AA60-4A50-B041-E35C470CB8BD}" type="presParOf" srcId="{C5603E9E-315F-47C8-B137-A163BF3D1D0D}" destId="{670A4F5D-AD1F-447C-B698-D9CED3395361}" srcOrd="1" destOrd="0" presId="urn:microsoft.com/office/officeart/2005/8/layout/process1"/>
    <dgm:cxn modelId="{0C218FEB-BA6A-4C9C-8D23-131009B48EA8}" type="presParOf" srcId="{670A4F5D-AD1F-447C-B698-D9CED3395361}" destId="{63684A4D-D414-447C-AE46-CBCCA8B10BF3}" srcOrd="0" destOrd="0" presId="urn:microsoft.com/office/officeart/2005/8/layout/process1"/>
    <dgm:cxn modelId="{FED1E128-B8CD-4E84-AB41-1500A6AB2781}" type="presParOf" srcId="{C5603E9E-315F-47C8-B137-A163BF3D1D0D}" destId="{5E9E484F-447C-4BD8-94F4-A2C58852D26B}" srcOrd="2" destOrd="0" presId="urn:microsoft.com/office/officeart/2005/8/layout/process1"/>
    <dgm:cxn modelId="{75480B1B-494E-4CD4-A5BA-767A2EE48FC3}" type="presParOf" srcId="{C5603E9E-315F-47C8-B137-A163BF3D1D0D}" destId="{456D7B21-11CC-4A6D-BCC6-66B435F4EA03}" srcOrd="3" destOrd="0" presId="urn:microsoft.com/office/officeart/2005/8/layout/process1"/>
    <dgm:cxn modelId="{F4DB73B2-549D-462D-9338-5F0C0028032F}" type="presParOf" srcId="{456D7B21-11CC-4A6D-BCC6-66B435F4EA03}" destId="{5C883541-65CE-4BF8-B326-622C09B655FF}" srcOrd="0" destOrd="0" presId="urn:microsoft.com/office/officeart/2005/8/layout/process1"/>
    <dgm:cxn modelId="{3DAB2744-594F-44A3-A05B-ABBE08FD25CD}" type="presParOf" srcId="{C5603E9E-315F-47C8-B137-A163BF3D1D0D}" destId="{058D817E-BE51-448F-A820-9CA630A3605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408BD-41BE-42DD-8047-1ED2C8D5EBED}">
      <dsp:nvSpPr>
        <dsp:cNvPr id="0" name=""/>
        <dsp:cNvSpPr/>
      </dsp:nvSpPr>
      <dsp:spPr>
        <a:xfrm>
          <a:off x="8643" y="356995"/>
          <a:ext cx="2583416" cy="15500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bg1"/>
              </a:solidFill>
            </a:rPr>
            <a:t>Traducciones de los temas e identificación de derroteros de la investigación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54042" y="402394"/>
        <a:ext cx="2492618" cy="1459251"/>
      </dsp:txXfrm>
    </dsp:sp>
    <dsp:sp modelId="{670A4F5D-AD1F-447C-B698-D9CED3395361}">
      <dsp:nvSpPr>
        <dsp:cNvPr id="0" name=""/>
        <dsp:cNvSpPr/>
      </dsp:nvSpPr>
      <dsp:spPr>
        <a:xfrm>
          <a:off x="2850401" y="811676"/>
          <a:ext cx="547684" cy="640687"/>
        </a:xfrm>
        <a:prstGeom prst="rightArrow">
          <a:avLst>
            <a:gd name="adj1" fmla="val 60000"/>
            <a:gd name="adj2" fmla="val 50000"/>
          </a:avLst>
        </a:prstGeom>
        <a:solidFill>
          <a:srgbClr val="CF7FC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solidFill>
              <a:schemeClr val="bg1"/>
            </a:solidFill>
          </a:endParaRPr>
        </a:p>
      </dsp:txBody>
      <dsp:txXfrm>
        <a:off x="2850401" y="939813"/>
        <a:ext cx="383379" cy="384413"/>
      </dsp:txXfrm>
    </dsp:sp>
    <dsp:sp modelId="{5E9E484F-447C-4BD8-94F4-A2C58852D26B}">
      <dsp:nvSpPr>
        <dsp:cNvPr id="0" name=""/>
        <dsp:cNvSpPr/>
      </dsp:nvSpPr>
      <dsp:spPr>
        <a:xfrm>
          <a:off x="3625426" y="356995"/>
          <a:ext cx="2583416" cy="15500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bg1"/>
              </a:solidFill>
            </a:rPr>
            <a:t>Sesiones para compartir las transcripciones y elaboraciones 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3670825" y="402394"/>
        <a:ext cx="2492618" cy="1459251"/>
      </dsp:txXfrm>
    </dsp:sp>
    <dsp:sp modelId="{456D7B21-11CC-4A6D-BCC6-66B435F4EA03}">
      <dsp:nvSpPr>
        <dsp:cNvPr id="0" name=""/>
        <dsp:cNvSpPr/>
      </dsp:nvSpPr>
      <dsp:spPr>
        <a:xfrm>
          <a:off x="6467184" y="811676"/>
          <a:ext cx="547684" cy="640687"/>
        </a:xfrm>
        <a:prstGeom prst="rightArrow">
          <a:avLst>
            <a:gd name="adj1" fmla="val 60000"/>
            <a:gd name="adj2" fmla="val 50000"/>
          </a:avLst>
        </a:prstGeom>
        <a:solidFill>
          <a:srgbClr val="CF7FC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solidFill>
              <a:schemeClr val="bg1"/>
            </a:solidFill>
          </a:endParaRPr>
        </a:p>
      </dsp:txBody>
      <dsp:txXfrm>
        <a:off x="6467184" y="939813"/>
        <a:ext cx="383379" cy="384413"/>
      </dsp:txXfrm>
    </dsp:sp>
    <dsp:sp modelId="{C58E32A5-D67B-45B1-B17D-C9193A8BA79A}">
      <dsp:nvSpPr>
        <dsp:cNvPr id="0" name=""/>
        <dsp:cNvSpPr/>
      </dsp:nvSpPr>
      <dsp:spPr>
        <a:xfrm>
          <a:off x="7242209" y="356995"/>
          <a:ext cx="2583416" cy="15500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bg1"/>
              </a:solidFill>
            </a:rPr>
            <a:t>Realización de numerosos trabajos de campo dentro y fuera del resguardo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7287608" y="402394"/>
        <a:ext cx="2492618" cy="1459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408BD-41BE-42DD-8047-1ED2C8D5EBED}">
      <dsp:nvSpPr>
        <dsp:cNvPr id="0" name=""/>
        <dsp:cNvSpPr/>
      </dsp:nvSpPr>
      <dsp:spPr>
        <a:xfrm>
          <a:off x="9240" y="151711"/>
          <a:ext cx="2761963" cy="19606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chemeClr val="bg1"/>
              </a:solidFill>
            </a:rPr>
            <a:t>Concreción de la Propuesta de comunicación intercultural</a:t>
          </a:r>
          <a:endParaRPr lang="es-CO" sz="1800" kern="1200" dirty="0">
            <a:solidFill>
              <a:schemeClr val="bg1"/>
            </a:solidFill>
          </a:endParaRPr>
        </a:p>
      </dsp:txBody>
      <dsp:txXfrm>
        <a:off x="66664" y="209135"/>
        <a:ext cx="2647115" cy="1845768"/>
      </dsp:txXfrm>
    </dsp:sp>
    <dsp:sp modelId="{670A4F5D-AD1F-447C-B698-D9CED3395361}">
      <dsp:nvSpPr>
        <dsp:cNvPr id="0" name=""/>
        <dsp:cNvSpPr/>
      </dsp:nvSpPr>
      <dsp:spPr>
        <a:xfrm>
          <a:off x="3047400" y="789536"/>
          <a:ext cx="585536" cy="684966"/>
        </a:xfrm>
        <a:prstGeom prst="rightArrow">
          <a:avLst>
            <a:gd name="adj1" fmla="val 60000"/>
            <a:gd name="adj2" fmla="val 50000"/>
          </a:avLst>
        </a:prstGeom>
        <a:solidFill>
          <a:srgbClr val="CF7FC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solidFill>
              <a:prstClr val="black"/>
            </a:solidFill>
            <a:latin typeface="Calisto MT" panose="02040603050505030304"/>
            <a:ea typeface="+mn-ea"/>
            <a:cs typeface="+mn-cs"/>
          </a:endParaRPr>
        </a:p>
      </dsp:txBody>
      <dsp:txXfrm>
        <a:off x="3047400" y="926529"/>
        <a:ext cx="409875" cy="410980"/>
      </dsp:txXfrm>
    </dsp:sp>
    <dsp:sp modelId="{5E9E484F-447C-4BD8-94F4-A2C58852D26B}">
      <dsp:nvSpPr>
        <dsp:cNvPr id="0" name=""/>
        <dsp:cNvSpPr/>
      </dsp:nvSpPr>
      <dsp:spPr>
        <a:xfrm>
          <a:off x="3875989" y="151711"/>
          <a:ext cx="2761963" cy="19606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</a:rPr>
            <a:t>Cierre de la recolección de información, prácticas de pagamento o rituales e interacción con la madre tierra y con otras existencias</a:t>
          </a:r>
        </a:p>
      </dsp:txBody>
      <dsp:txXfrm>
        <a:off x="3933413" y="209135"/>
        <a:ext cx="2647115" cy="1845768"/>
      </dsp:txXfrm>
    </dsp:sp>
    <dsp:sp modelId="{456D7B21-11CC-4A6D-BCC6-66B435F4EA03}">
      <dsp:nvSpPr>
        <dsp:cNvPr id="0" name=""/>
        <dsp:cNvSpPr/>
      </dsp:nvSpPr>
      <dsp:spPr>
        <a:xfrm>
          <a:off x="6914149" y="789536"/>
          <a:ext cx="585536" cy="684966"/>
        </a:xfrm>
        <a:prstGeom prst="rightArrow">
          <a:avLst>
            <a:gd name="adj1" fmla="val 60000"/>
            <a:gd name="adj2" fmla="val 50000"/>
          </a:avLst>
        </a:prstGeom>
        <a:solidFill>
          <a:srgbClr val="CF7FC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solidFill>
              <a:prstClr val="black"/>
            </a:solidFill>
            <a:latin typeface="Calisto MT" panose="02040603050505030304"/>
            <a:ea typeface="+mn-ea"/>
            <a:cs typeface="+mn-cs"/>
          </a:endParaRPr>
        </a:p>
      </dsp:txBody>
      <dsp:txXfrm>
        <a:off x="6914149" y="926529"/>
        <a:ext cx="409875" cy="410980"/>
      </dsp:txXfrm>
    </dsp:sp>
    <dsp:sp modelId="{058D817E-BE51-448F-A820-9CA630A36054}">
      <dsp:nvSpPr>
        <dsp:cNvPr id="0" name=""/>
        <dsp:cNvSpPr/>
      </dsp:nvSpPr>
      <dsp:spPr>
        <a:xfrm>
          <a:off x="7742738" y="151711"/>
          <a:ext cx="2761963" cy="19606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chemeClr val="bg1"/>
              </a:solidFill>
            </a:rPr>
            <a:t>Hilar los temas de comunicación de lo sagrado al paso de los talleres, pues se observó que eran punto de conversación en cada uno de los encuentros</a:t>
          </a:r>
          <a:endParaRPr lang="es-CO" sz="1800" kern="1200" dirty="0">
            <a:solidFill>
              <a:schemeClr val="bg1"/>
            </a:solidFill>
          </a:endParaRPr>
        </a:p>
      </dsp:txBody>
      <dsp:txXfrm>
        <a:off x="7800162" y="209135"/>
        <a:ext cx="2647115" cy="1845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B175D-2EDC-4288-B68C-A3F63A90AC4A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EC246-216E-4B06-AAEA-C10617A9A1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575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EC246-216E-4B06-AAEA-C10617A9A160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868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3437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5747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5374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297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3700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591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491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0368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3164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452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541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189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701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094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750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167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75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62C978C-6058-4843-B0B3-7A8848CCCF11}" type="datetimeFigureOut">
              <a:rPr lang="es-CO" smtClean="0"/>
              <a:t>24/04/2020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3C9FE0-0D44-4A21-B6F8-258419D17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18228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1.JP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1;p13">
            <a:extLst>
              <a:ext uri="{FF2B5EF4-FFF2-40B4-BE49-F238E27FC236}">
                <a16:creationId xmlns:a16="http://schemas.microsoft.com/office/drawing/2014/main" id="{87769743-BA2A-40C4-9677-FFA7EBC227C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0817" y="2438450"/>
            <a:ext cx="11025809" cy="14011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s-CO" altLang="es-CO" sz="2000" b="1" i="0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PROPUESTA MATRICIAL DE DIÁLOGO DE SABERES DESDE </a:t>
            </a:r>
            <a:br>
              <a:rPr lang="es-CO" altLang="es-CO" sz="2000" b="1" i="0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s-CO" altLang="es-CO" sz="2000" b="1" i="0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COMUNICACIÓN DE LO SAGRADO</a:t>
            </a:r>
            <a:br>
              <a:rPr lang="es-CO" altLang="es-CO" sz="1700" b="1" i="0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s-CO" altLang="es-CO" sz="17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altLang="es-CO" sz="2000" b="1" dirty="0">
                <a:solidFill>
                  <a:schemeClr val="tx1"/>
                </a:solidFill>
                <a:effectLst/>
                <a:latin typeface="Papyrus" panose="03070502060502030205" pitchFamily="66" charset="0"/>
              </a:rPr>
              <a:t>Un aporte desde los pueblos Kankuamo y Kogui de la Sierra Nevada de Santa Marta, Colombia</a:t>
            </a:r>
            <a:endParaRPr sz="2000" b="1" dirty="0">
              <a:solidFill>
                <a:schemeClr val="tx1"/>
              </a:solidFill>
              <a:effectLst/>
              <a:latin typeface="Papyrus" panose="03070502060502030205" pitchFamily="66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3272DCD-FDAF-46A3-817F-CAAE161BA08F}"/>
              </a:ext>
            </a:extLst>
          </p:cNvPr>
          <p:cNvSpPr/>
          <p:nvPr/>
        </p:nvSpPr>
        <p:spPr>
          <a:xfrm>
            <a:off x="2800264" y="4299626"/>
            <a:ext cx="6591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2000" b="1" dirty="0">
                <a:solidFill>
                  <a:srgbClr val="FFC000"/>
                </a:solidFill>
                <a:latin typeface="Candara" panose="020E0502030303020204" pitchFamily="34" charset="0"/>
                <a:cs typeface="Arial" panose="020B0604020202020204" pitchFamily="34" charset="0"/>
                <a:sym typeface="Playfair Display"/>
              </a:rPr>
              <a:t>Jeannette Plaza Zúñiga		Dra. Alejandra </a:t>
            </a:r>
            <a:r>
              <a:rPr lang="es-CO" altLang="es-CO" sz="2000" b="1" dirty="0" err="1">
                <a:solidFill>
                  <a:srgbClr val="FFC000"/>
                </a:solidFill>
                <a:latin typeface="Candara" panose="020E0502030303020204" pitchFamily="34" charset="0"/>
                <a:cs typeface="Arial" panose="020B0604020202020204" pitchFamily="34" charset="0"/>
                <a:sym typeface="Playfair Display"/>
              </a:rPr>
              <a:t>Cebrelli</a:t>
            </a:r>
            <a:endParaRPr lang="es-CO" altLang="es-CO" sz="2000" b="1" dirty="0">
              <a:solidFill>
                <a:srgbClr val="FFC000"/>
              </a:solidFill>
              <a:latin typeface="Candara" panose="020E0502030303020204" pitchFamily="34" charset="0"/>
              <a:cs typeface="Arial" panose="020B0604020202020204" pitchFamily="34" charset="0"/>
              <a:sym typeface="Playfair Display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2000" b="1" dirty="0">
                <a:solidFill>
                  <a:srgbClr val="FFC000"/>
                </a:solidFill>
                <a:latin typeface="Candara" panose="020E0502030303020204" pitchFamily="34" charset="0"/>
                <a:cs typeface="Arial" panose="020B0604020202020204" pitchFamily="34" charset="0"/>
                <a:sym typeface="Playfair Display"/>
              </a:rPr>
              <a:t>Autora									Directora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7C5FA61-2759-4D80-A39C-A1C8EB4044ED}"/>
              </a:ext>
            </a:extLst>
          </p:cNvPr>
          <p:cNvSpPr/>
          <p:nvPr/>
        </p:nvSpPr>
        <p:spPr>
          <a:xfrm>
            <a:off x="3047998" y="541851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2000" b="1" dirty="0">
                <a:latin typeface="Candara" panose="020E05020303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Defensa de tesis doctoral</a:t>
            </a:r>
            <a:endParaRPr lang="es-CO" altLang="es-CO" sz="2000" b="1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2000" b="1" dirty="0">
                <a:latin typeface="Candara" panose="020E05020303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Facultad de Comunicación social y Periodismo</a:t>
            </a:r>
            <a:endParaRPr lang="es-CO" altLang="es-CO" sz="2000" b="1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2000" b="1" dirty="0">
                <a:latin typeface="Candara" panose="020E05020303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Nacional de La Plata</a:t>
            </a:r>
            <a:endParaRPr lang="es-CO" altLang="es-CO" sz="2000" b="1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2000" b="1" dirty="0">
                <a:solidFill>
                  <a:schemeClr val="bg2"/>
                </a:solidFill>
                <a:highlight>
                  <a:srgbClr val="CF7FC5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2019</a:t>
            </a:r>
            <a:endParaRPr lang="es-CO" altLang="es-CO" sz="2000" b="1" dirty="0">
              <a:solidFill>
                <a:schemeClr val="bg2"/>
              </a:solidFill>
              <a:highlight>
                <a:srgbClr val="CF7FC5"/>
              </a:highlight>
              <a:latin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EC5C1A-E5A5-456C-BABA-6FC5A63D70F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83" y="200864"/>
            <a:ext cx="2508829" cy="23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401D02B-BE02-4D0D-9DB6-F9200C05CC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7312566"/>
              </p:ext>
            </p:extLst>
          </p:nvPr>
        </p:nvGraphicFramePr>
        <p:xfrm>
          <a:off x="547757" y="651472"/>
          <a:ext cx="10513943" cy="226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1B228D5-CA83-40C4-AA7B-5876C0870C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/>
          <a:stretch/>
        </p:blipFill>
        <p:spPr>
          <a:xfrm>
            <a:off x="49309" y="3426025"/>
            <a:ext cx="3215858" cy="25245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580632-5387-463C-9996-4EAD41DEDB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r="12944"/>
          <a:stretch/>
        </p:blipFill>
        <p:spPr>
          <a:xfrm>
            <a:off x="3340064" y="3451337"/>
            <a:ext cx="3215858" cy="25220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2F2994-E189-4C94-B5E1-4AAFC4DB90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3630" r="29032" b="-3630"/>
          <a:stretch/>
        </p:blipFill>
        <p:spPr>
          <a:xfrm rot="5400000">
            <a:off x="9589600" y="3369027"/>
            <a:ext cx="2496093" cy="26100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250684-4362-478B-92D9-1298A6AFCC7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r="9340"/>
          <a:stretch/>
        </p:blipFill>
        <p:spPr>
          <a:xfrm>
            <a:off x="6630820" y="3451336"/>
            <a:ext cx="2901782" cy="252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87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82A7154-FC5C-4F6E-A85E-B35431A8A2D7}"/>
              </a:ext>
            </a:extLst>
          </p:cNvPr>
          <p:cNvSpPr/>
          <p:nvPr/>
        </p:nvSpPr>
        <p:spPr>
          <a:xfrm>
            <a:off x="3206427" y="302351"/>
            <a:ext cx="5779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</a:pPr>
            <a:r>
              <a:rPr lang="es-CO" altLang="es-CO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Los estudios en el campo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2625BA7-6601-4868-BDA7-D5E50AD4CD28}"/>
              </a:ext>
            </a:extLst>
          </p:cNvPr>
          <p:cNvGrpSpPr/>
          <p:nvPr/>
        </p:nvGrpSpPr>
        <p:grpSpPr>
          <a:xfrm>
            <a:off x="983972" y="1662918"/>
            <a:ext cx="10402957" cy="2200187"/>
            <a:chOff x="980660" y="1407244"/>
            <a:chExt cx="10402957" cy="2200187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E93D0D7-B49D-474A-8A5E-5FE1D8EFEEB9}"/>
                </a:ext>
              </a:extLst>
            </p:cNvPr>
            <p:cNvSpPr txBox="1"/>
            <p:nvPr/>
          </p:nvSpPr>
          <p:spPr>
            <a:xfrm>
              <a:off x="980661" y="1407244"/>
              <a:ext cx="10402956" cy="70788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s-CO" altLang="es-CO" sz="2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Perspectivas de saberes ancestrales en el dialogo de lo sagrado. </a:t>
              </a:r>
            </a:p>
            <a:p>
              <a:pPr lvl="0" algn="ctr"/>
              <a:r>
                <a:rPr lang="es-CO" altLang="es-CO" sz="2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De la comunicación intercultural al diálogo de saberes</a:t>
              </a:r>
              <a:endParaRPr lang="es-CO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FAC29E5-B560-4E52-895F-C0FC8B15F529}"/>
                </a:ext>
              </a:extLst>
            </p:cNvPr>
            <p:cNvSpPr txBox="1"/>
            <p:nvPr/>
          </p:nvSpPr>
          <p:spPr>
            <a:xfrm>
              <a:off x="980660" y="2271756"/>
              <a:ext cx="3140765" cy="132343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  <a:buNone/>
              </a:pPr>
              <a:r>
                <a:rPr lang="es-CO" altLang="es-CO" sz="2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Perspectiva 1</a:t>
              </a:r>
            </a:p>
            <a:p>
              <a:pPr lvl="0">
                <a:buClrTx/>
                <a:buSzTx/>
                <a:buFontTx/>
                <a:buNone/>
              </a:pPr>
              <a:r>
                <a:rPr lang="es-CO" altLang="es-CO" sz="2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Conservación, recuperación de lenguas e institucionalidad</a:t>
              </a:r>
              <a:endParaRPr lang="es-CO" sz="2000" dirty="0">
                <a:solidFill>
                  <a:schemeClr val="bg1"/>
                </a:solidFill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926713A8-189A-40F7-868A-13DAF5434BEB}"/>
                </a:ext>
              </a:extLst>
            </p:cNvPr>
            <p:cNvSpPr txBox="1"/>
            <p:nvPr/>
          </p:nvSpPr>
          <p:spPr>
            <a:xfrm>
              <a:off x="4254547" y="2271755"/>
              <a:ext cx="2663688" cy="132343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  <a:buNone/>
              </a:pPr>
              <a:r>
                <a:rPr lang="es-CO" altLang="es-CO" sz="2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Perspectiva 2</a:t>
              </a:r>
            </a:p>
            <a:p>
              <a:pPr lvl="0">
                <a:buClrTx/>
                <a:buSzTx/>
                <a:buFontTx/>
                <a:buNone/>
              </a:pPr>
              <a:r>
                <a:rPr lang="es-CO" altLang="es-CO" sz="2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Medios y tic y, estudios de genealogía y crítica</a:t>
              </a:r>
              <a:endParaRPr lang="es-CO" sz="2000" dirty="0">
                <a:solidFill>
                  <a:schemeClr val="bg1"/>
                </a:solidFill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DE7117A-626F-4816-98A0-B2213C6BAEBE}"/>
                </a:ext>
              </a:extLst>
            </p:cNvPr>
            <p:cNvSpPr txBox="1"/>
            <p:nvPr/>
          </p:nvSpPr>
          <p:spPr>
            <a:xfrm>
              <a:off x="7051357" y="2283992"/>
              <a:ext cx="4332259" cy="132343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s-CO" altLang="es-CO" sz="2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Perspectiva 3</a:t>
              </a:r>
            </a:p>
            <a:p>
              <a:pPr lvl="0"/>
              <a:r>
                <a:rPr lang="es-CO" altLang="es-CO" sz="2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Diálogos con saberes ancestrales, de la comunicación intercultural al diálogo de saberes</a:t>
              </a:r>
              <a:endParaRPr lang="es-CO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AD171A17-AD9B-48D3-8967-E979A8E8C592}"/>
              </a:ext>
            </a:extLst>
          </p:cNvPr>
          <p:cNvGrpSpPr/>
          <p:nvPr/>
        </p:nvGrpSpPr>
        <p:grpSpPr>
          <a:xfrm>
            <a:off x="983972" y="4515787"/>
            <a:ext cx="10224055" cy="1869937"/>
            <a:chOff x="980661" y="1407244"/>
            <a:chExt cx="10402956" cy="1869937"/>
          </a:xfrm>
          <a:solidFill>
            <a:srgbClr val="CF7FC5"/>
          </a:solidFill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A503B285-EF62-4C95-A38D-6BB1ED85B89E}"/>
                </a:ext>
              </a:extLst>
            </p:cNvPr>
            <p:cNvSpPr txBox="1"/>
            <p:nvPr/>
          </p:nvSpPr>
          <p:spPr>
            <a:xfrm>
              <a:off x="980661" y="1407244"/>
              <a:ext cx="10402956" cy="1015663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 algn="ctr"/>
              <a:endParaRPr lang="es-MX" sz="2000" b="1" dirty="0">
                <a:solidFill>
                  <a:schemeClr val="bg2"/>
                </a:solidFill>
              </a:endParaRPr>
            </a:p>
            <a:p>
              <a:pPr lvl="0" algn="ctr"/>
              <a:r>
                <a:rPr lang="es-MX" sz="2000" b="1" dirty="0">
                  <a:solidFill>
                    <a:schemeClr val="bg2"/>
                  </a:solidFill>
                </a:rPr>
                <a:t>La comunicación ancestral de lo sagrado</a:t>
              </a:r>
            </a:p>
            <a:p>
              <a:pPr lvl="0" algn="ctr"/>
              <a:endParaRPr lang="es-CO" sz="2000" b="1" dirty="0">
                <a:solidFill>
                  <a:schemeClr val="bg2"/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3444E181-B16F-4CD2-A477-0E1C4730BF74}"/>
                </a:ext>
              </a:extLst>
            </p:cNvPr>
            <p:cNvSpPr txBox="1"/>
            <p:nvPr/>
          </p:nvSpPr>
          <p:spPr>
            <a:xfrm>
              <a:off x="980662" y="2569295"/>
              <a:ext cx="2404667" cy="707886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  <a:buNone/>
              </a:pPr>
              <a:r>
                <a:rPr lang="es-CO" altLang="es-CO" sz="2000" dirty="0">
                  <a:solidFill>
                    <a:schemeClr val="bg2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Lo sagrado: entre lo profano y lo irreal</a:t>
              </a:r>
              <a:endParaRPr lang="es-CO" sz="2000" dirty="0">
                <a:solidFill>
                  <a:schemeClr val="bg2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7C1EC08-5AC8-4D5E-B937-4F7A6FB085EE}"/>
                </a:ext>
              </a:extLst>
            </p:cNvPr>
            <p:cNvSpPr txBox="1"/>
            <p:nvPr/>
          </p:nvSpPr>
          <p:spPr>
            <a:xfrm>
              <a:off x="3491945" y="2569295"/>
              <a:ext cx="2902227" cy="707886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05463" algn="r"/>
                </a:tabLst>
              </a:pPr>
              <a:r>
                <a:rPr lang="es-CO" altLang="es-CO" sz="2000" dirty="0">
                  <a:solidFill>
                    <a:schemeClr val="bg2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Lo sagrado originario: la simbiosis </a:t>
              </a:r>
              <a:r>
                <a:rPr lang="es-CO" altLang="es-CO" sz="2000" dirty="0" err="1">
                  <a:solidFill>
                    <a:schemeClr val="bg2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ecometafísica</a:t>
              </a:r>
              <a:endParaRPr lang="es-CO" altLang="es-CO" sz="2000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0232A27A-97C7-472F-997B-5C7EC5F302F7}"/>
                </a:ext>
              </a:extLst>
            </p:cNvPr>
            <p:cNvSpPr txBox="1"/>
            <p:nvPr/>
          </p:nvSpPr>
          <p:spPr>
            <a:xfrm>
              <a:off x="6500788" y="2547767"/>
              <a:ext cx="4882827" cy="707886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s-CO" altLang="es-CO" sz="2000" dirty="0">
                  <a:solidFill>
                    <a:schemeClr val="bg2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La comunicación de lo sagrado originario: la </a:t>
              </a:r>
              <a:r>
                <a:rPr lang="es-CO" altLang="es-CO" sz="2000" dirty="0" err="1">
                  <a:solidFill>
                    <a:schemeClr val="bg2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semantización</a:t>
              </a:r>
              <a:r>
                <a:rPr lang="es-CO" altLang="es-CO" sz="2000" dirty="0">
                  <a:solidFill>
                    <a:schemeClr val="bg2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de la existencia</a:t>
              </a:r>
              <a:endParaRPr lang="es-CO" sz="20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141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08631C-06AA-4C7E-9E63-99032D9A4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777" y="327323"/>
            <a:ext cx="5132128" cy="11302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>
                <a:solidFill>
                  <a:srgbClr val="FFC000"/>
                </a:solidFill>
                <a:latin typeface="Candara" panose="020E0502030303020204" pitchFamily="34" charset="0"/>
              </a:rPr>
              <a:t>Los Pueblos </a:t>
            </a:r>
            <a:r>
              <a:rPr lang="en-US" sz="4800" b="1" dirty="0" err="1">
                <a:solidFill>
                  <a:srgbClr val="FFC000"/>
                </a:solidFill>
                <a:latin typeface="Candara" panose="020E0502030303020204" pitchFamily="34" charset="0"/>
              </a:rPr>
              <a:t>Kankuamo</a:t>
            </a:r>
            <a:r>
              <a:rPr lang="en-US" sz="4800" b="1" dirty="0">
                <a:solidFill>
                  <a:srgbClr val="FFC000"/>
                </a:solidFill>
                <a:latin typeface="Candara" panose="020E0502030303020204" pitchFamily="34" charset="0"/>
              </a:rPr>
              <a:t> y </a:t>
            </a:r>
            <a:r>
              <a:rPr lang="en-US" sz="4800" b="1" dirty="0" err="1">
                <a:solidFill>
                  <a:srgbClr val="FFC000"/>
                </a:solidFill>
                <a:latin typeface="Candara" panose="020E0502030303020204" pitchFamily="34" charset="0"/>
              </a:rPr>
              <a:t>Kogui</a:t>
            </a:r>
            <a:endParaRPr lang="en-US" sz="4800" b="1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Imagen 4" descr="http://www.agenciadenoticias.unal.edu.co/uploads/pics/AgenciaUN_1211_5_02.jpg">
            <a:extLst>
              <a:ext uri="{FF2B5EF4-FFF2-40B4-BE49-F238E27FC236}">
                <a16:creationId xmlns:a16="http://schemas.microsoft.com/office/drawing/2014/main" id="{074FA8CA-7B75-4D64-AE72-F6AE05E3FF2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2" r="1" b="3667"/>
          <a:stretch/>
        </p:blipFill>
        <p:spPr bwMode="auto">
          <a:xfrm>
            <a:off x="767045" y="3598011"/>
            <a:ext cx="4187687" cy="2884101"/>
          </a:xfrm>
          <a:prstGeom prst="rect">
            <a:avLst/>
          </a:prstGeom>
          <a:noFill/>
        </p:spPr>
      </p:pic>
      <p:pic>
        <p:nvPicPr>
          <p:cNvPr id="8" name="Imagen 7" descr="C:\Users\Plaza Campuzano\Downloads\mapa suramerica-02.jpg">
            <a:extLst>
              <a:ext uri="{FF2B5EF4-FFF2-40B4-BE49-F238E27FC236}">
                <a16:creationId xmlns:a16="http://schemas.microsoft.com/office/drawing/2014/main" id="{590A0E22-B8E2-4066-B24E-FB1B8411D28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45" y="418379"/>
            <a:ext cx="3904035" cy="30106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0B9D1E04-AB1F-4B52-B323-F5D313C0A6B2}"/>
              </a:ext>
            </a:extLst>
          </p:cNvPr>
          <p:cNvGrpSpPr/>
          <p:nvPr/>
        </p:nvGrpSpPr>
        <p:grpSpPr>
          <a:xfrm>
            <a:off x="8216347" y="2743198"/>
            <a:ext cx="3392558" cy="3787479"/>
            <a:chOff x="0" y="0"/>
            <a:chExt cx="2554605" cy="2908438"/>
          </a:xfrm>
        </p:grpSpPr>
        <p:pic>
          <p:nvPicPr>
            <p:cNvPr id="30" name="Imagen 29" descr="Imagen que contiene exterior, árbol, hierba, edificio&#10;&#10;Descripción generada con confianza muy alta">
              <a:extLst>
                <a:ext uri="{FF2B5EF4-FFF2-40B4-BE49-F238E27FC236}">
                  <a16:creationId xmlns:a16="http://schemas.microsoft.com/office/drawing/2014/main" id="{F5FCCDDD-1DA8-47F2-882F-44438672D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554605" cy="2447925"/>
            </a:xfrm>
            <a:prstGeom prst="rect">
              <a:avLst/>
            </a:prstGeom>
          </p:spPr>
        </p:pic>
        <p:sp>
          <p:nvSpPr>
            <p:cNvPr id="31" name="Cuadro de texto 2">
              <a:extLst>
                <a:ext uri="{FF2B5EF4-FFF2-40B4-BE49-F238E27FC236}">
                  <a16:creationId xmlns:a16="http://schemas.microsoft.com/office/drawing/2014/main" id="{9308B623-8431-4E73-B6A9-04E218943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543175"/>
              <a:ext cx="2533650" cy="36526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CO" sz="1500" b="1" dirty="0">
                  <a:solidFill>
                    <a:schemeClr val="bg2"/>
                  </a:solidFill>
                  <a:effectLst/>
                  <a:highlight>
                    <a:srgbClr val="CF7FC5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Detalle de la población de </a:t>
              </a:r>
              <a:r>
                <a:rPr lang="es-CO" sz="1500" b="1" dirty="0" err="1">
                  <a:solidFill>
                    <a:schemeClr val="bg2"/>
                  </a:solidFill>
                  <a:effectLst/>
                  <a:highlight>
                    <a:srgbClr val="CF7FC5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Chemeskemena</a:t>
              </a:r>
              <a:endParaRPr lang="es-CO" sz="1500" b="1" dirty="0">
                <a:solidFill>
                  <a:schemeClr val="bg2"/>
                </a:solidFill>
                <a:effectLst/>
                <a:highlight>
                  <a:srgbClr val="CF7FC5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ECC423AC-33DC-4A6E-9E92-D3585BD22132}"/>
              </a:ext>
            </a:extLst>
          </p:cNvPr>
          <p:cNvGrpSpPr/>
          <p:nvPr/>
        </p:nvGrpSpPr>
        <p:grpSpPr>
          <a:xfrm>
            <a:off x="5431623" y="2011944"/>
            <a:ext cx="2658330" cy="3779256"/>
            <a:chOff x="0" y="0"/>
            <a:chExt cx="1911985" cy="2996524"/>
          </a:xfrm>
        </p:grpSpPr>
        <p:pic>
          <p:nvPicPr>
            <p:cNvPr id="28" name="Imagen 27" descr="Imagen que contiene exterior, árbol, agua, suelo&#10;&#10;Descripción generada con confianza muy alta">
              <a:extLst>
                <a:ext uri="{FF2B5EF4-FFF2-40B4-BE49-F238E27FC236}">
                  <a16:creationId xmlns:a16="http://schemas.microsoft.com/office/drawing/2014/main" id="{BAAB4505-7B66-4FD5-A228-14E10E1FE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11985" cy="2549525"/>
            </a:xfrm>
            <a:prstGeom prst="rect">
              <a:avLst/>
            </a:prstGeom>
          </p:spPr>
        </p:pic>
        <p:sp>
          <p:nvSpPr>
            <p:cNvPr id="29" name="Cuadro de texto 2">
              <a:extLst>
                <a:ext uri="{FF2B5EF4-FFF2-40B4-BE49-F238E27FC236}">
                  <a16:creationId xmlns:a16="http://schemas.microsoft.com/office/drawing/2014/main" id="{A7317BCE-CFB8-4ACC-ABE8-587028663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59" y="2625684"/>
              <a:ext cx="1836826" cy="370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CO" sz="1500" b="1" dirty="0">
                  <a:solidFill>
                    <a:schemeClr val="bg2"/>
                  </a:solidFill>
                  <a:effectLst/>
                  <a:highlight>
                    <a:srgbClr val="CF7FC5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Río Guatapurí</a:t>
              </a:r>
              <a:endParaRPr lang="es-CO" sz="1500" b="1" dirty="0">
                <a:solidFill>
                  <a:schemeClr val="bg2"/>
                </a:solidFill>
                <a:effectLst/>
                <a:highlight>
                  <a:srgbClr val="CF7FC5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198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C4DFBBB-EA45-47D1-9DD8-80DDA4F688D2}"/>
              </a:ext>
            </a:extLst>
          </p:cNvPr>
          <p:cNvSpPr/>
          <p:nvPr/>
        </p:nvSpPr>
        <p:spPr>
          <a:xfrm>
            <a:off x="5340626" y="372625"/>
            <a:ext cx="6159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i="1" dirty="0">
                <a:solidFill>
                  <a:schemeClr val="accent1"/>
                </a:solidFill>
                <a:latin typeface="Candara" panose="020E0502030303020204" pitchFamily="34" charset="0"/>
                <a:cs typeface="MV Boli" panose="02000500030200090000" pitchFamily="2" charset="0"/>
              </a:rPr>
              <a:t>“</a:t>
            </a:r>
            <a:r>
              <a:rPr lang="es-CO" i="1" dirty="0">
                <a:latin typeface="Candara" panose="020E0502030303020204" pitchFamily="34" charset="0"/>
                <a:cs typeface="MV Boli" panose="02000500030200090000" pitchFamily="2" charset="0"/>
              </a:rPr>
              <a:t>Describir la Sierra, lleva por senderos donde se ha sentido volar sobre las piedras, por donde se fueron visualizando maravillas como el monte sagrado </a:t>
            </a:r>
            <a:r>
              <a:rPr lang="es-CO" i="1" dirty="0" err="1">
                <a:latin typeface="Candara" panose="020E0502030303020204" pitchFamily="34" charset="0"/>
                <a:cs typeface="MV Boli" panose="02000500030200090000" pitchFamily="2" charset="0"/>
              </a:rPr>
              <a:t>Bucuncuzo</a:t>
            </a:r>
            <a:r>
              <a:rPr lang="es-CO" i="1" dirty="0">
                <a:latin typeface="Candara" panose="020E0502030303020204" pitchFamily="34" charset="0"/>
                <a:cs typeface="MV Boli" panose="02000500030200090000" pitchFamily="2" charset="0"/>
              </a:rPr>
              <a:t> en su esplendor plateado que, a fuerza de preguntarse durante varios recorridos, se significó en brotes acaudalados de agua; es, una montaña sagrada para los pueblos, de la que nacen gran número de ríos</a:t>
            </a:r>
            <a:r>
              <a:rPr lang="es-CO" b="1" i="1" dirty="0">
                <a:solidFill>
                  <a:schemeClr val="accent1"/>
                </a:solidFill>
                <a:latin typeface="Candara" panose="020E0502030303020204" pitchFamily="34" charset="0"/>
                <a:cs typeface="MV Boli" panose="02000500030200090000" pitchFamily="2" charset="0"/>
              </a:rPr>
              <a:t>”</a:t>
            </a:r>
            <a:r>
              <a:rPr lang="es-CO" i="1" dirty="0">
                <a:latin typeface="Candara" panose="020E0502030303020204" pitchFamily="34" charset="0"/>
                <a:cs typeface="MV Boli" panose="02000500030200090000" pitchFamily="2" charset="0"/>
              </a:rPr>
              <a:t>. </a:t>
            </a:r>
          </a:p>
        </p:txBody>
      </p:sp>
      <p:pic>
        <p:nvPicPr>
          <p:cNvPr id="9" name="Imagen 8" descr="Imagen que contiene montaña, exterior, cielo, naturaleza&#10;&#10;Descripción generada con confianza muy alta">
            <a:extLst>
              <a:ext uri="{FF2B5EF4-FFF2-40B4-BE49-F238E27FC236}">
                <a16:creationId xmlns:a16="http://schemas.microsoft.com/office/drawing/2014/main" id="{CDC40E0E-8C79-4E6B-A10C-F9D425FA7D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6" y="196712"/>
            <a:ext cx="4407302" cy="35795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595165C-EADE-4454-B2C7-43565090717E}"/>
              </a:ext>
            </a:extLst>
          </p:cNvPr>
          <p:cNvSpPr/>
          <p:nvPr/>
        </p:nvSpPr>
        <p:spPr>
          <a:xfrm>
            <a:off x="264555" y="4454050"/>
            <a:ext cx="58314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i="1" dirty="0">
                <a:solidFill>
                  <a:schemeClr val="accent1"/>
                </a:solidFill>
                <a:latin typeface="Candara" panose="020E0502030303020204" pitchFamily="34" charset="0"/>
                <a:cs typeface="MV Boli" panose="02000500030200090000" pitchFamily="2" charset="0"/>
              </a:rPr>
              <a:t>“</a:t>
            </a:r>
            <a:r>
              <a:rPr lang="es-CO" i="1" dirty="0">
                <a:latin typeface="Candara" panose="020E0502030303020204" pitchFamily="34" charset="0"/>
                <a:cs typeface="MV Boli" panose="02000500030200090000" pitchFamily="2" charset="0"/>
              </a:rPr>
              <a:t>Describir es recordar los encuentros con Ucha hoy ya muerta, emblemática y flexible trepadora a su sitio sagrado para compartir la palabra. También es recordar hasta las lágrimas los relatos de las matanzas, las enfermedades, tristezas y cicatrices de los que quedaron vivos. Es sentir la presencia y compañía de amigos como Emilse, Víctor Segundo Arias y tantos otros amigos, siempre sabios</a:t>
            </a:r>
            <a:r>
              <a:rPr lang="es-CO" b="1" i="1" dirty="0">
                <a:solidFill>
                  <a:schemeClr val="accent1"/>
                </a:solidFill>
                <a:latin typeface="Candara" panose="020E0502030303020204" pitchFamily="34" charset="0"/>
                <a:cs typeface="MV Boli" panose="02000500030200090000" pitchFamily="2" charset="0"/>
              </a:rPr>
              <a:t>”</a:t>
            </a:r>
            <a:r>
              <a:rPr lang="es-CO" i="1" dirty="0">
                <a:latin typeface="Candara" panose="020E0502030303020204" pitchFamily="34" charset="0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14" name="Imagen 13" descr="Imagen que contiene hierba, exterior, árbol, suelo&#10;&#10;Descripción generada con confianza muy alta">
            <a:extLst>
              <a:ext uri="{FF2B5EF4-FFF2-40B4-BE49-F238E27FC236}">
                <a16:creationId xmlns:a16="http://schemas.microsoft.com/office/drawing/2014/main" id="{C297C7DB-D139-4DE2-82E2-D0ACEF292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95" y="2905218"/>
            <a:ext cx="4701840" cy="36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95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6508D1-FE23-427E-A2EB-A783116F6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70446"/>
            <a:ext cx="10353762" cy="970450"/>
          </a:xfrm>
        </p:spPr>
        <p:txBody>
          <a:bodyPr/>
          <a:lstStyle/>
          <a:p>
            <a:r>
              <a:rPr lang="es-CO" b="1" dirty="0">
                <a:solidFill>
                  <a:srgbClr val="FFC000"/>
                </a:solidFill>
                <a:latin typeface="Candara" panose="020E0502030303020204" pitchFamily="34" charset="0"/>
              </a:rPr>
              <a:t>El problema de investigación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8A31D4-D025-4C24-BD89-526E6CC7B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47797"/>
            <a:ext cx="10353762" cy="2682519"/>
          </a:xfrm>
        </p:spPr>
        <p:txBody>
          <a:bodyPr/>
          <a:lstStyle/>
          <a:p>
            <a:pPr>
              <a:buClr>
                <a:srgbClr val="FFC000"/>
              </a:buClr>
            </a:pPr>
            <a:r>
              <a:rPr lang="es-CO" sz="2500" i="1" dirty="0">
                <a:solidFill>
                  <a:schemeClr val="tx1"/>
                </a:solidFill>
                <a:latin typeface="Abadi" panose="020B0604020104020204" pitchFamily="34" charset="0"/>
              </a:rPr>
              <a:t>Etapa 1.</a:t>
            </a:r>
            <a:r>
              <a:rPr lang="es-CO" sz="2500" dirty="0">
                <a:solidFill>
                  <a:schemeClr val="tx1"/>
                </a:solidFill>
                <a:latin typeface="Abadi" panose="020B0604020104020204" pitchFamily="34" charset="0"/>
              </a:rPr>
              <a:t> Componentes ético-políticos de la educación</a:t>
            </a:r>
          </a:p>
          <a:p>
            <a:pPr>
              <a:buClr>
                <a:srgbClr val="FFC000"/>
              </a:buClr>
            </a:pPr>
            <a:r>
              <a:rPr lang="es-CO" sz="2500" i="1" dirty="0">
                <a:solidFill>
                  <a:schemeClr val="tx1"/>
                </a:solidFill>
                <a:latin typeface="Abadi" panose="020B0604020104020204" pitchFamily="34" charset="0"/>
              </a:rPr>
              <a:t>Etapa 2. </a:t>
            </a:r>
            <a:r>
              <a:rPr lang="es-CO" sz="2500" dirty="0">
                <a:solidFill>
                  <a:schemeClr val="tx1"/>
                </a:solidFill>
                <a:latin typeface="Abadi" panose="020B0604020104020204" pitchFamily="34" charset="0"/>
              </a:rPr>
              <a:t>Concepciones sobre justicia, reconocimiento y solidaridad</a:t>
            </a:r>
          </a:p>
          <a:p>
            <a:pPr>
              <a:buClr>
                <a:srgbClr val="FFC000"/>
              </a:buClr>
            </a:pPr>
            <a:r>
              <a:rPr lang="es-CO" sz="2500" i="1" dirty="0">
                <a:solidFill>
                  <a:schemeClr val="tx1"/>
                </a:solidFill>
                <a:latin typeface="Abadi" panose="020B0604020104020204" pitchFamily="34" charset="0"/>
              </a:rPr>
              <a:t>Etapa 3. </a:t>
            </a:r>
            <a:r>
              <a:rPr lang="es-CO" sz="2500" dirty="0">
                <a:solidFill>
                  <a:schemeClr val="tx1"/>
                </a:solidFill>
                <a:latin typeface="Abadi" panose="020B0604020104020204" pitchFamily="34" charset="0"/>
              </a:rPr>
              <a:t>Educación intercultural</a:t>
            </a:r>
          </a:p>
          <a:p>
            <a:pPr>
              <a:buClr>
                <a:srgbClr val="FFC000"/>
              </a:buClr>
            </a:pPr>
            <a:r>
              <a:rPr lang="es-CO" sz="2500" i="1" dirty="0">
                <a:solidFill>
                  <a:schemeClr val="tx1"/>
                </a:solidFill>
                <a:latin typeface="Abadi" panose="020B0604020104020204" pitchFamily="34" charset="0"/>
              </a:rPr>
              <a:t>Etapa 4. </a:t>
            </a:r>
            <a:r>
              <a:rPr lang="es-CO" sz="2500" dirty="0">
                <a:solidFill>
                  <a:schemeClr val="tx1"/>
                </a:solidFill>
                <a:latin typeface="Abadi" panose="020B0604020104020204" pitchFamily="34" charset="0"/>
              </a:rPr>
              <a:t>La comunicación de lo sagrado</a:t>
            </a:r>
          </a:p>
          <a:p>
            <a:pPr>
              <a:buClr>
                <a:srgbClr val="FFC000"/>
              </a:buClr>
            </a:pPr>
            <a:r>
              <a:rPr lang="es-CO" sz="2500" i="1" dirty="0">
                <a:solidFill>
                  <a:schemeClr val="tx1"/>
                </a:solidFill>
                <a:latin typeface="Abadi" panose="020B0604020104020204" pitchFamily="34" charset="0"/>
              </a:rPr>
              <a:t>Etapa 5. </a:t>
            </a:r>
            <a:r>
              <a:rPr lang="es-CO" sz="2500" dirty="0">
                <a:solidFill>
                  <a:schemeClr val="tx1"/>
                </a:solidFill>
                <a:latin typeface="Abadi" panose="020B0604020104020204" pitchFamily="34" charset="0"/>
              </a:rPr>
              <a:t>Los tiempos, espacios, dinámicas y expresiones de lo sagrado</a:t>
            </a:r>
          </a:p>
          <a:p>
            <a:pPr marL="36900" indent="0">
              <a:buNone/>
            </a:pPr>
            <a:endParaRPr lang="es-CO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5A6CDEE-F23B-4C4F-ADCB-B2C4E1738442}"/>
              </a:ext>
            </a:extLst>
          </p:cNvPr>
          <p:cNvSpPr/>
          <p:nvPr/>
        </p:nvSpPr>
        <p:spPr>
          <a:xfrm>
            <a:off x="379686" y="4137217"/>
            <a:ext cx="11421979" cy="24006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6900" indent="0">
              <a:buNone/>
            </a:pPr>
            <a:r>
              <a:rPr lang="es-CO" sz="2500" b="1" dirty="0">
                <a:solidFill>
                  <a:schemeClr val="bg2"/>
                </a:solidFill>
                <a:highlight>
                  <a:srgbClr val="CF7FC5"/>
                </a:highlight>
                <a:latin typeface="Abadi" panose="020B0604020104020204" pitchFamily="34" charset="0"/>
              </a:rPr>
              <a:t>La hipótesis_</a:t>
            </a:r>
            <a:r>
              <a:rPr lang="es-CO" sz="2500" b="1" dirty="0">
                <a:solidFill>
                  <a:schemeClr val="bg2"/>
                </a:solidFill>
                <a:latin typeface="Abadi" panose="020B0604020104020204" pitchFamily="34" charset="0"/>
              </a:rPr>
              <a:t> </a:t>
            </a:r>
          </a:p>
          <a:p>
            <a:pPr marL="36900" indent="0">
              <a:buNone/>
            </a:pPr>
            <a:endParaRPr lang="es-CO" sz="2500" b="1" dirty="0">
              <a:solidFill>
                <a:schemeClr val="bg2"/>
              </a:solidFill>
              <a:latin typeface="Abadi" panose="020B0604020104020204" pitchFamily="34" charset="0"/>
            </a:endParaRPr>
          </a:p>
          <a:p>
            <a:pPr marL="36900" indent="0">
              <a:buNone/>
            </a:pPr>
            <a:r>
              <a:rPr lang="es-CO" sz="2500" dirty="0">
                <a:latin typeface="Abadi" panose="020B0604020104020204" pitchFamily="34" charset="0"/>
              </a:rPr>
              <a:t>Los pueblos Kankuamo y Kogui, son poseedores de unos saberes comunicacionales ancestrales, a partir de los que se pueden formular prácticas de comunicación intercultural, y dichos saberes aportan necesariamente vínculos en el ámbito de lo sagrado, que es necesario recoger, recuperar y resignificar.</a:t>
            </a:r>
          </a:p>
        </p:txBody>
      </p:sp>
    </p:spTree>
    <p:extLst>
      <p:ext uri="{BB962C8B-B14F-4D97-AF65-F5344CB8AC3E}">
        <p14:creationId xmlns:p14="http://schemas.microsoft.com/office/powerpoint/2010/main" val="405755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932A5D-08C6-4092-AC7B-3836FED61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8" y="291548"/>
            <a:ext cx="11118573" cy="6175513"/>
          </a:xfrm>
        </p:spPr>
        <p:txBody>
          <a:bodyPr>
            <a:normAutofit fontScale="92500" lnSpcReduction="20000"/>
          </a:bodyPr>
          <a:lstStyle/>
          <a:p>
            <a:pPr marL="36900" indent="0">
              <a:buNone/>
            </a:pPr>
            <a:r>
              <a:rPr lang="es-CO" sz="2700" b="1" dirty="0">
                <a:solidFill>
                  <a:schemeClr val="bg2"/>
                </a:solidFill>
                <a:effectLst/>
                <a:highlight>
                  <a:srgbClr val="CF7FC5"/>
                </a:highlight>
                <a:latin typeface="Candara" panose="020E0502030303020204" pitchFamily="34" charset="0"/>
              </a:rPr>
              <a:t>Objetivos generales</a:t>
            </a:r>
          </a:p>
          <a:p>
            <a:endParaRPr lang="es-CO" dirty="0">
              <a:effectLst/>
              <a:latin typeface="Candara" panose="020E0502030303020204" pitchFamily="34" charset="0"/>
            </a:endParaRPr>
          </a:p>
          <a:p>
            <a:pPr lvl="0"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Indagar sobre protagonistas, tiempos, lugares y objetos que intervienen en la comunicación durante las prácticas sagradas de los pueblos.</a:t>
            </a:r>
          </a:p>
          <a:p>
            <a:pPr lvl="0"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Reflexionar sobre los relatos de pobladores antiguos y actuales acerca de ritos y mitos de la cultura originaria.  </a:t>
            </a:r>
          </a:p>
          <a:p>
            <a:pPr lvl="0"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Vivenciar, con la perspectiva de la comprensión, eventos sagrados cotidianos y de sanación, comunicación y celebraciones al sol y la alegría.</a:t>
            </a:r>
          </a:p>
          <a:p>
            <a:endParaRPr lang="es-CO" dirty="0">
              <a:effectLst/>
              <a:latin typeface="Candara" panose="020E0502030303020204" pitchFamily="34" charset="0"/>
            </a:endParaRPr>
          </a:p>
          <a:p>
            <a:pPr marL="36900" indent="0">
              <a:buNone/>
            </a:pPr>
            <a:r>
              <a:rPr lang="es-CO" sz="2200" b="1" dirty="0">
                <a:solidFill>
                  <a:schemeClr val="bg2"/>
                </a:solidFill>
                <a:effectLst/>
                <a:highlight>
                  <a:srgbClr val="CF7FC5"/>
                </a:highlight>
                <a:latin typeface="Candara" panose="020E0502030303020204" pitchFamily="34" charset="0"/>
              </a:rPr>
              <a:t>Objetivos específicos</a:t>
            </a:r>
          </a:p>
          <a:p>
            <a:pPr marL="36900" indent="0">
              <a:buNone/>
            </a:pPr>
            <a:r>
              <a:rPr lang="es-CO" dirty="0">
                <a:effectLst/>
                <a:latin typeface="Candara" panose="020E0502030303020204" pitchFamily="34" charset="0"/>
              </a:rPr>
              <a:t> </a:t>
            </a:r>
          </a:p>
          <a:p>
            <a:pPr lvl="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O" sz="2100" dirty="0">
                <a:effectLst/>
                <a:latin typeface="Candara" panose="020E0502030303020204" pitchFamily="34" charset="0"/>
              </a:rPr>
              <a:t>Describir situaciones de comunicación intercultural, ocurridas en ámbitos sagrados.</a:t>
            </a:r>
          </a:p>
          <a:p>
            <a:pPr lvl="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O" sz="2100" dirty="0">
                <a:effectLst/>
                <a:latin typeface="Candara" panose="020E0502030303020204" pitchFamily="34" charset="0"/>
              </a:rPr>
              <a:t>Dar cuenta de recurrencias y énfasis llevados a cabo, durante los encuentros originarios y relativos a los ámbitos de la comunicación intercultural.</a:t>
            </a:r>
          </a:p>
          <a:p>
            <a:pPr lvl="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O" sz="2100" dirty="0">
                <a:effectLst/>
                <a:latin typeface="Candara" panose="020E0502030303020204" pitchFamily="34" charset="0"/>
              </a:rPr>
              <a:t>Identificar concepciones de lo sagrado, a partir de expresiones discursivas nativas.</a:t>
            </a:r>
          </a:p>
          <a:p>
            <a:pPr lvl="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O" sz="2100" dirty="0">
                <a:effectLst/>
                <a:latin typeface="Candara" panose="020E0502030303020204" pitchFamily="34" charset="0"/>
              </a:rPr>
              <a:t>Caracterizar saberes tradicionales relacionados con saberes de quienes se distanciaron de la cultura y volvieron a ella.</a:t>
            </a:r>
          </a:p>
          <a:p>
            <a:pPr lvl="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O" sz="2100" dirty="0">
                <a:effectLst/>
                <a:latin typeface="Candara" panose="020E0502030303020204" pitchFamily="34" charset="0"/>
              </a:rPr>
              <a:t>Identificar componentes políticos y estratégicos que facilitan la comunicación intercultural.</a:t>
            </a:r>
          </a:p>
          <a:p>
            <a:endParaRPr lang="es-CO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4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368FF-8916-4E9C-9448-A5D64018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948" y="172278"/>
            <a:ext cx="2751732" cy="970450"/>
          </a:xfrm>
        </p:spPr>
        <p:txBody>
          <a:bodyPr/>
          <a:lstStyle/>
          <a:p>
            <a:r>
              <a:rPr lang="es-MX" b="1" dirty="0">
                <a:solidFill>
                  <a:srgbClr val="FFC000"/>
                </a:solidFill>
                <a:latin typeface="Candara" panose="020E0502030303020204" pitchFamily="34" charset="0"/>
              </a:rPr>
              <a:t>El contexto</a:t>
            </a:r>
            <a:endParaRPr lang="es-CO" b="1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4E42182-A935-41E1-A81D-C9C95728A839}"/>
              </a:ext>
            </a:extLst>
          </p:cNvPr>
          <p:cNvSpPr txBox="1">
            <a:spLocks/>
          </p:cNvSpPr>
          <p:nvPr/>
        </p:nvSpPr>
        <p:spPr>
          <a:xfrm>
            <a:off x="3335378" y="3459047"/>
            <a:ext cx="3568452" cy="66923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3000" b="1" dirty="0">
                <a:solidFill>
                  <a:schemeClr val="bg1"/>
                </a:solidFill>
                <a:highlight>
                  <a:srgbClr val="CF7FC5"/>
                </a:highlight>
                <a:latin typeface="Candara" panose="020E0502030303020204" pitchFamily="34" charset="0"/>
              </a:rPr>
              <a:t>La historia reciente de Colombia</a:t>
            </a:r>
            <a:endParaRPr lang="es-CO" sz="3000" b="1" dirty="0">
              <a:solidFill>
                <a:schemeClr val="bg1"/>
              </a:solidFill>
              <a:highlight>
                <a:srgbClr val="CF7FC5"/>
              </a:highlight>
              <a:latin typeface="Candara" panose="020E0502030303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46A159A-7847-4390-96C2-DBEE28104D70}"/>
              </a:ext>
            </a:extLst>
          </p:cNvPr>
          <p:cNvSpPr txBox="1">
            <a:spLocks/>
          </p:cNvSpPr>
          <p:nvPr/>
        </p:nvSpPr>
        <p:spPr>
          <a:xfrm>
            <a:off x="688657" y="2945723"/>
            <a:ext cx="2814182" cy="163578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buClrTx/>
              <a:buSzTx/>
            </a:pPr>
            <a:r>
              <a:rPr lang="es-CO" altLang="es-CO" sz="1800" b="1" dirty="0">
                <a:solidFill>
                  <a:srgbClr val="FFC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4</a:t>
            </a:r>
          </a:p>
          <a:p>
            <a:pPr algn="l" defTabSz="914400">
              <a:buClrTx/>
              <a:buSzTx/>
            </a:pPr>
            <a:r>
              <a:rPr lang="es-CO" altLang="es-CO" sz="1800" b="1" dirty="0">
                <a:solidFill>
                  <a:schemeClr val="tx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1991</a:t>
            </a:r>
          </a:p>
          <a:p>
            <a:pPr algn="l" defTabSz="914400">
              <a:buClrTx/>
              <a:buSzTx/>
            </a:pPr>
            <a:r>
              <a:rPr lang="es-CO" altLang="es-CO" sz="1800" dirty="0">
                <a:solidFill>
                  <a:schemeClr val="tx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Reconocimiento constitucional de los pueblos originarios de Colombia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88B6284-2914-47C0-B499-0CE3FCD718EB}"/>
              </a:ext>
            </a:extLst>
          </p:cNvPr>
          <p:cNvSpPr/>
          <p:nvPr/>
        </p:nvSpPr>
        <p:spPr>
          <a:xfrm>
            <a:off x="512113" y="468672"/>
            <a:ext cx="31672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CO" b="1" dirty="0">
                <a:solidFill>
                  <a:srgbClr val="FFC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1</a:t>
            </a:r>
          </a:p>
          <a:p>
            <a:r>
              <a:rPr lang="es-ES" altLang="es-CO" dirty="0">
                <a:latin typeface="Candara" panose="020E0502030303020204" pitchFamily="34" charset="0"/>
                <a:cs typeface="Times New Roman" panose="02020603050405020304" pitchFamily="18" charset="0"/>
              </a:rPr>
              <a:t>Interés de los grupos armados de control territorial y expansión de los cultivos ilícitos</a:t>
            </a:r>
            <a:endParaRPr lang="es-CO" dirty="0">
              <a:latin typeface="Candara" panose="020E0502030303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0242FF-35F9-4902-9C23-60DAFDC6F982}"/>
              </a:ext>
            </a:extLst>
          </p:cNvPr>
          <p:cNvSpPr/>
          <p:nvPr/>
        </p:nvSpPr>
        <p:spPr>
          <a:xfrm>
            <a:off x="4251590" y="698394"/>
            <a:ext cx="36888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CO" b="1" dirty="0">
                <a:solidFill>
                  <a:srgbClr val="FFC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2</a:t>
            </a:r>
          </a:p>
          <a:p>
            <a:r>
              <a:rPr lang="es-ES" altLang="es-CO" dirty="0">
                <a:latin typeface="Candara" panose="020E0502030303020204" pitchFamily="34" charset="0"/>
                <a:cs typeface="Times New Roman" panose="02020603050405020304" pitchFamily="18" charset="0"/>
              </a:rPr>
              <a:t>Violencia política debido a sus reivindicaciones por el acceso y mantenimiento de sus territorios y el fortalecimiento de sus organizaciones y movimientos sociales</a:t>
            </a:r>
            <a:endParaRPr lang="es-CO" dirty="0">
              <a:latin typeface="Candara" panose="020E0502030303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00DF144-1FA4-4220-9BFF-1651669C4B8E}"/>
              </a:ext>
            </a:extLst>
          </p:cNvPr>
          <p:cNvSpPr/>
          <p:nvPr/>
        </p:nvSpPr>
        <p:spPr>
          <a:xfrm>
            <a:off x="8410868" y="1753829"/>
            <a:ext cx="290694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CO" b="1" dirty="0">
                <a:solidFill>
                  <a:srgbClr val="FFC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3</a:t>
            </a:r>
          </a:p>
          <a:p>
            <a:r>
              <a:rPr lang="es-ES" altLang="es-CO" dirty="0">
                <a:latin typeface="Candara" panose="020E0502030303020204" pitchFamily="34" charset="0"/>
                <a:cs typeface="Times New Roman" panose="02020603050405020304" pitchFamily="18" charset="0"/>
              </a:rPr>
              <a:t>Fracaso de los procesos de paz con la guerrilla FARC, la continuidad de otras fuerzas guerrilleras, el fortalecimiento de los grupos paramilitares, grupos de delincuencia común y el auge de la producción y tráfico de drogas ilegales</a:t>
            </a:r>
            <a:endParaRPr lang="es-CO" dirty="0">
              <a:latin typeface="Candara" panose="020E0502030303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0A3400B-84E5-4528-BEF7-EB5A67017065}"/>
              </a:ext>
            </a:extLst>
          </p:cNvPr>
          <p:cNvSpPr/>
          <p:nvPr/>
        </p:nvSpPr>
        <p:spPr>
          <a:xfrm>
            <a:off x="3502839" y="4660221"/>
            <a:ext cx="3233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CO" b="1" dirty="0">
                <a:solidFill>
                  <a:srgbClr val="FFC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5</a:t>
            </a:r>
          </a:p>
          <a:p>
            <a:r>
              <a:rPr lang="es-ES" altLang="es-CO" dirty="0">
                <a:latin typeface="Candara" panose="020E0502030303020204" pitchFamily="34" charset="0"/>
                <a:cs typeface="Times New Roman" panose="02020603050405020304" pitchFamily="18" charset="0"/>
              </a:rPr>
              <a:t>1997 comienzan a elevarse los casos de desplazamiento forzado, incluyendo a la población originaria</a:t>
            </a:r>
            <a:endParaRPr lang="es-CO" dirty="0">
              <a:latin typeface="Candara" panose="020E0502030303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F35D5DB-A689-4C41-B13E-C92C31B25816}"/>
              </a:ext>
            </a:extLst>
          </p:cNvPr>
          <p:cNvSpPr/>
          <p:nvPr/>
        </p:nvSpPr>
        <p:spPr>
          <a:xfrm>
            <a:off x="7355413" y="4950253"/>
            <a:ext cx="3352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CO" b="1" dirty="0">
                <a:solidFill>
                  <a:srgbClr val="FFC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6</a:t>
            </a:r>
          </a:p>
          <a:p>
            <a:r>
              <a:rPr lang="es-ES" altLang="es-CO" dirty="0">
                <a:latin typeface="Candara" panose="020E0502030303020204" pitchFamily="34" charset="0"/>
                <a:cs typeface="Times New Roman" panose="02020603050405020304" pitchFamily="18" charset="0"/>
              </a:rPr>
              <a:t>Cerca del 3.4% de los casi cuatro millones de desplazados internos en Colombia provienen de comunidades indígenas</a:t>
            </a:r>
            <a:endParaRPr lang="es-CO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943DD0E-EBFB-431A-BD6D-D63070E91E1C}"/>
              </a:ext>
            </a:extLst>
          </p:cNvPr>
          <p:cNvSpPr/>
          <p:nvPr/>
        </p:nvSpPr>
        <p:spPr>
          <a:xfrm>
            <a:off x="3696901" y="218053"/>
            <a:ext cx="79735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605463" algn="r"/>
              </a:tabLst>
            </a:pPr>
            <a:r>
              <a:rPr lang="es-CO" altLang="es-CO" sz="30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ndara" panose="020E0502030303020204" pitchFamily="34" charset="0"/>
                <a:ea typeface="+mj-ea"/>
              </a:rPr>
              <a:t>El territorio ancestral: lugar de la producción de sentido sagrado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BE0AD20-13B3-43C7-A3AB-5CA100337226}"/>
              </a:ext>
            </a:extLst>
          </p:cNvPr>
          <p:cNvSpPr/>
          <p:nvPr/>
        </p:nvSpPr>
        <p:spPr>
          <a:xfrm>
            <a:off x="184752" y="2099765"/>
            <a:ext cx="2160883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</a:pPr>
            <a:r>
              <a:rPr lang="es-CO" altLang="es-CO" b="1" dirty="0">
                <a:solidFill>
                  <a:schemeClr val="bg2"/>
                </a:solidFill>
                <a:highlight>
                  <a:srgbClr val="CF7FC5"/>
                </a:highlight>
                <a:latin typeface="Candara" panose="020E0502030303020204" pitchFamily="34" charset="0"/>
                <a:cs typeface="Times New Roman" panose="02020603050405020304" pitchFamily="18" charset="0"/>
              </a:rPr>
              <a:t>La cosmovisión </a:t>
            </a:r>
            <a:r>
              <a:rPr lang="es-CO" altLang="es-CO" b="1" dirty="0" err="1">
                <a:solidFill>
                  <a:schemeClr val="bg2"/>
                </a:solidFill>
                <a:highlight>
                  <a:srgbClr val="CF7FC5"/>
                </a:highlight>
                <a:latin typeface="Candara" panose="020E0502030303020204" pitchFamily="34" charset="0"/>
                <a:cs typeface="Times New Roman" panose="02020603050405020304" pitchFamily="18" charset="0"/>
              </a:rPr>
              <a:t>panandina</a:t>
            </a:r>
            <a:r>
              <a:rPr lang="es-CO" altLang="es-CO" b="1" dirty="0">
                <a:solidFill>
                  <a:schemeClr val="bg2"/>
                </a:solidFill>
                <a:highlight>
                  <a:srgbClr val="CF7FC5"/>
                </a:highlight>
                <a:latin typeface="Candara" panose="020E0502030303020204" pitchFamily="34" charset="0"/>
                <a:cs typeface="Times New Roman" panose="02020603050405020304" pitchFamily="18" charset="0"/>
              </a:rPr>
              <a:t> como contexto regional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CE2CCF-2CE2-4D23-B034-2F43DB7B0836}"/>
              </a:ext>
            </a:extLst>
          </p:cNvPr>
          <p:cNvSpPr/>
          <p:nvPr/>
        </p:nvSpPr>
        <p:spPr>
          <a:xfrm>
            <a:off x="3043517" y="3739531"/>
            <a:ext cx="3023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CO" dirty="0">
                <a:latin typeface="Candara" panose="020E0502030303020204" pitchFamily="34" charset="0"/>
                <a:cs typeface="Times New Roman" panose="02020603050405020304" pitchFamily="18" charset="0"/>
              </a:rPr>
              <a:t>Principios de Aluna y </a:t>
            </a:r>
            <a:r>
              <a:rPr lang="es-CO" altLang="es-CO" dirty="0" err="1">
                <a:latin typeface="Candara" panose="020E0502030303020204" pitchFamily="34" charset="0"/>
                <a:cs typeface="Times New Roman" panose="02020603050405020304" pitchFamily="18" charset="0"/>
              </a:rPr>
              <a:t>Yaluca</a:t>
            </a:r>
            <a:r>
              <a:rPr lang="es-CO" altLang="es-CO" dirty="0"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endParaRPr lang="es-CO" dirty="0">
              <a:latin typeface="Candara" panose="020E0502030303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9CB35F7-5529-4A52-95FB-485B3534A930}"/>
              </a:ext>
            </a:extLst>
          </p:cNvPr>
          <p:cNvSpPr/>
          <p:nvPr/>
        </p:nvSpPr>
        <p:spPr>
          <a:xfrm>
            <a:off x="184752" y="5375795"/>
            <a:ext cx="1827975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</a:pPr>
            <a:r>
              <a:rPr lang="es-CO" altLang="es-CO" b="1" dirty="0">
                <a:solidFill>
                  <a:schemeClr val="bg2"/>
                </a:solidFill>
                <a:highlight>
                  <a:srgbClr val="CF7FC5"/>
                </a:highlight>
                <a:latin typeface="Candara" panose="020E0502030303020204" pitchFamily="34" charset="0"/>
                <a:cs typeface="Times New Roman" panose="02020603050405020304" pitchFamily="18" charset="0"/>
              </a:rPr>
              <a:t>Desde el trabajo de campo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D89AA76-AC51-4FAE-BD11-966DEE98E267}"/>
              </a:ext>
            </a:extLst>
          </p:cNvPr>
          <p:cNvSpPr/>
          <p:nvPr/>
        </p:nvSpPr>
        <p:spPr>
          <a:xfrm>
            <a:off x="3043517" y="2099765"/>
            <a:ext cx="8626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CO" dirty="0">
                <a:latin typeface="Candara" panose="020E0502030303020204" pitchFamily="34" charset="0"/>
                <a:cs typeface="Times New Roman" panose="02020603050405020304" pitchFamily="18" charset="0"/>
              </a:rPr>
              <a:t>El mundo andino se caracteriza por una serie de aspectos desde la cultura y el territorio, que se comparten y que reflejan una forma de interactuar de manera específica, en el marco de una intensa espiritualidad</a:t>
            </a:r>
            <a:endParaRPr lang="es-CO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68430BE-DC21-49B2-9C41-E514793B83C2}"/>
              </a:ext>
            </a:extLst>
          </p:cNvPr>
          <p:cNvSpPr/>
          <p:nvPr/>
        </p:nvSpPr>
        <p:spPr>
          <a:xfrm>
            <a:off x="184752" y="3730472"/>
            <a:ext cx="1973617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</a:pPr>
            <a:r>
              <a:rPr lang="es-CO" altLang="es-CO" b="1" dirty="0">
                <a:solidFill>
                  <a:schemeClr val="bg2"/>
                </a:solidFill>
                <a:highlight>
                  <a:srgbClr val="CF7FC5"/>
                </a:highlight>
                <a:latin typeface="Candara" panose="020E0502030303020204" pitchFamily="34" charset="0"/>
                <a:cs typeface="Times New Roman" panose="02020603050405020304" pitchFamily="18" charset="0"/>
              </a:rPr>
              <a:t>Cosmologías K y K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7D44A9F-DC93-41A2-A48B-89AD5B927520}"/>
              </a:ext>
            </a:extLst>
          </p:cNvPr>
          <p:cNvSpPr/>
          <p:nvPr/>
        </p:nvSpPr>
        <p:spPr>
          <a:xfrm>
            <a:off x="3043518" y="4694107"/>
            <a:ext cx="8626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>
                <a:latin typeface="Candara" panose="020E0502030303020204" pitchFamily="34" charset="0"/>
              </a:rPr>
              <a:t>“(...) los Mamos, se podría decir que son esos 4 palos que sosteniendo la casa y abajo está la comunidad la que está sosteniendo” (I: T2. P11)</a:t>
            </a:r>
          </a:p>
          <a:p>
            <a:endParaRPr lang="es-MX" i="1" dirty="0">
              <a:latin typeface="Candara" panose="020E0502030303020204" pitchFamily="34" charset="0"/>
            </a:endParaRPr>
          </a:p>
          <a:p>
            <a:r>
              <a:rPr lang="es-CO" i="1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 aquel entonces no había concejal, no había alcalde, no había gobernador, diputados; no había nadie que dijera -paren eso, no nos sigan matando más-, o sea no teníamos gobierno, sólo la organización” (N:T6).</a:t>
            </a:r>
            <a:endParaRPr lang="es-CO" i="1" dirty="0">
              <a:latin typeface="Candara" panose="020E0502030303020204" pitchFamily="34" charset="0"/>
            </a:endParaRP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1DCE40BA-72AB-4885-B428-63B47382E8A7}"/>
              </a:ext>
            </a:extLst>
          </p:cNvPr>
          <p:cNvSpPr/>
          <p:nvPr/>
        </p:nvSpPr>
        <p:spPr>
          <a:xfrm>
            <a:off x="2592944" y="1905448"/>
            <a:ext cx="450573" cy="1311965"/>
          </a:xfrm>
          <a:prstGeom prst="leftBrac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Abrir llave 14">
            <a:extLst>
              <a:ext uri="{FF2B5EF4-FFF2-40B4-BE49-F238E27FC236}">
                <a16:creationId xmlns:a16="http://schemas.microsoft.com/office/drawing/2014/main" id="{56D7DD45-AB35-466E-AC9B-A3AAFFCFB225}"/>
              </a:ext>
            </a:extLst>
          </p:cNvPr>
          <p:cNvSpPr/>
          <p:nvPr/>
        </p:nvSpPr>
        <p:spPr>
          <a:xfrm>
            <a:off x="2592944" y="3591972"/>
            <a:ext cx="450573" cy="646332"/>
          </a:xfrm>
          <a:prstGeom prst="leftBrac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E390C09A-443F-47C3-9261-ABF259CA0BA5}"/>
              </a:ext>
            </a:extLst>
          </p:cNvPr>
          <p:cNvSpPr/>
          <p:nvPr/>
        </p:nvSpPr>
        <p:spPr>
          <a:xfrm>
            <a:off x="2592945" y="4694107"/>
            <a:ext cx="450573" cy="2051250"/>
          </a:xfrm>
          <a:prstGeom prst="leftBrac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438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E5D513-C0E7-4D77-B088-9AF71DF9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4182"/>
            <a:ext cx="10353762" cy="712720"/>
          </a:xfrm>
        </p:spPr>
        <p:txBody>
          <a:bodyPr/>
          <a:lstStyle/>
          <a:p>
            <a:r>
              <a:rPr lang="es-CO" b="1" dirty="0">
                <a:solidFill>
                  <a:srgbClr val="FFC000"/>
                </a:solidFill>
              </a:rPr>
              <a:t>La metodología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A165A0-21F0-482C-9E0C-41CCE84A5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884" y="1172818"/>
            <a:ext cx="5415805" cy="5102087"/>
          </a:xfrm>
        </p:spPr>
        <p:txBody>
          <a:bodyPr>
            <a:normAutofit lnSpcReduction="10000"/>
          </a:bodyPr>
          <a:lstStyle/>
          <a:p>
            <a:pPr>
              <a:buClr>
                <a:srgbClr val="CF7FC5"/>
              </a:buClr>
              <a:buSzPct val="100000"/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  <a:latin typeface="Candara" panose="020E0502030303020204" pitchFamily="34" charset="0"/>
              </a:rPr>
              <a:t>Histórico-hermenéutico – Estudio de caso y etnografía crítica</a:t>
            </a:r>
          </a:p>
          <a:p>
            <a:pPr>
              <a:buClr>
                <a:srgbClr val="CF7FC5"/>
              </a:buClr>
              <a:buSzPct val="100000"/>
              <a:buFont typeface="Wingdings" panose="05000000000000000000" pitchFamily="2" charset="2"/>
              <a:buChar char="v"/>
            </a:pPr>
            <a:endParaRPr lang="es-MX" dirty="0">
              <a:solidFill>
                <a:schemeClr val="tx1"/>
              </a:solidFill>
              <a:effectLst/>
              <a:latin typeface="Candara" panose="020E0502030303020204" pitchFamily="34" charset="0"/>
            </a:endParaRPr>
          </a:p>
          <a:p>
            <a:pPr>
              <a:buClr>
                <a:srgbClr val="CF7FC5"/>
              </a:buClr>
              <a:buSzPct val="100000"/>
              <a:buFont typeface="Wingdings" panose="05000000000000000000" pitchFamily="2" charset="2"/>
              <a:buChar char="v"/>
            </a:pPr>
            <a:r>
              <a:rPr lang="es-MX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Gran número de talleres pedagógicos</a:t>
            </a:r>
          </a:p>
          <a:p>
            <a:pPr>
              <a:buClr>
                <a:srgbClr val="CF7FC5"/>
              </a:buClr>
              <a:buSzPct val="100000"/>
              <a:buFont typeface="Wingdings" panose="05000000000000000000" pitchFamily="2" charset="2"/>
              <a:buChar char="v"/>
            </a:pPr>
            <a:r>
              <a:rPr lang="es-MX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7 poblaciones </a:t>
            </a:r>
          </a:p>
          <a:p>
            <a:pPr>
              <a:buClr>
                <a:srgbClr val="CF7FC5"/>
              </a:buClr>
              <a:buSzPct val="100000"/>
              <a:buFont typeface="Wingdings" panose="05000000000000000000" pitchFamily="2" charset="2"/>
              <a:buChar char="v"/>
            </a:pPr>
            <a:r>
              <a:rPr lang="es-MX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Entrevistas colectivas e individuales a profundidad, conversaciones informales, puestas en grupo o grupos focales, observaciones in situ y vivencias profundas de la cultura. </a:t>
            </a:r>
          </a:p>
          <a:p>
            <a:pPr>
              <a:buClr>
                <a:srgbClr val="CF7FC5"/>
              </a:buClr>
              <a:buSzPct val="100000"/>
              <a:buFont typeface="Wingdings" panose="05000000000000000000" pitchFamily="2" charset="2"/>
              <a:buChar char="v"/>
            </a:pPr>
            <a:endParaRPr lang="es-MX" dirty="0">
              <a:solidFill>
                <a:schemeClr val="tx1"/>
              </a:solidFill>
              <a:effectLst/>
              <a:latin typeface="Candara" panose="020E0502030303020204" pitchFamily="34" charset="0"/>
            </a:endParaRPr>
          </a:p>
          <a:p>
            <a:pPr>
              <a:buClr>
                <a:srgbClr val="CF7FC5"/>
              </a:buClr>
              <a:buSzPct val="100000"/>
              <a:buFont typeface="Wingdings" panose="05000000000000000000" pitchFamily="2" charset="2"/>
              <a:buChar char="v"/>
            </a:pPr>
            <a:r>
              <a:rPr lang="es-MX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El análisis de la información se efectuó con base en el Análisis Crítico del Discurso desarrollado por Van Dijk (1980).</a:t>
            </a:r>
            <a:endParaRPr lang="es-CO" dirty="0">
              <a:solidFill>
                <a:schemeClr val="tx1"/>
              </a:solidFill>
              <a:effectLst/>
              <a:latin typeface="Candara" panose="020E0502030303020204" pitchFamily="34" charset="0"/>
            </a:endParaRPr>
          </a:p>
          <a:p>
            <a:pPr>
              <a:buClr>
                <a:schemeClr val="accent1"/>
              </a:buClr>
              <a:buSzPct val="100000"/>
              <a:buFont typeface="Wingdings" panose="05000000000000000000" pitchFamily="2" charset="2"/>
              <a:buChar char="v"/>
            </a:pPr>
            <a:endParaRPr lang="es-CO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>
              <a:buClr>
                <a:schemeClr val="accent1"/>
              </a:buClr>
              <a:buSzPct val="100000"/>
              <a:buFont typeface="Wingdings" panose="05000000000000000000" pitchFamily="2" charset="2"/>
              <a:buChar char="v"/>
            </a:pPr>
            <a:endParaRPr lang="es-CO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DF1636-D99E-4872-9102-254BE2E9E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7" r="33107"/>
          <a:stretch/>
        </p:blipFill>
        <p:spPr>
          <a:xfrm>
            <a:off x="6090676" y="1158622"/>
            <a:ext cx="2707875" cy="26232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0A4264-0A61-490F-9B5C-D28AD8BD0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76" y="4103630"/>
            <a:ext cx="2707875" cy="20309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DB8F0E-1516-4CAC-AD14-D699374B6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0"/>
          <a:stretch/>
        </p:blipFill>
        <p:spPr>
          <a:xfrm>
            <a:off x="9164538" y="4012795"/>
            <a:ext cx="2248793" cy="21966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FB82D01-92E3-4F25-8FFE-EAA79771D3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r="18719"/>
          <a:stretch/>
        </p:blipFill>
        <p:spPr>
          <a:xfrm rot="5400000">
            <a:off x="9004958" y="1164713"/>
            <a:ext cx="2631003" cy="260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95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945942F-66DD-4B06-BDF6-F52867CA19FE}"/>
              </a:ext>
            </a:extLst>
          </p:cNvPr>
          <p:cNvSpPr/>
          <p:nvPr/>
        </p:nvSpPr>
        <p:spPr>
          <a:xfrm>
            <a:off x="112754" y="133135"/>
            <a:ext cx="66547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900" indent="0">
              <a:buNone/>
            </a:pPr>
            <a:r>
              <a:rPr lang="es-CO" sz="40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ndara" panose="020E0502030303020204" pitchFamily="34" charset="0"/>
                <a:ea typeface="+mj-ea"/>
              </a:rPr>
              <a:t>Procedimiento metodológico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520EFF3D-6FAF-473C-9430-B8EB152F3F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8576989"/>
              </p:ext>
            </p:extLst>
          </p:nvPr>
        </p:nvGraphicFramePr>
        <p:xfrm>
          <a:off x="862212" y="841021"/>
          <a:ext cx="9834269" cy="226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6" name="Grupo 55">
            <a:extLst>
              <a:ext uri="{FF2B5EF4-FFF2-40B4-BE49-F238E27FC236}">
                <a16:creationId xmlns:a16="http://schemas.microsoft.com/office/drawing/2014/main" id="{5ADD124C-F47B-4945-AABA-A1D5B9FB9ED6}"/>
              </a:ext>
            </a:extLst>
          </p:cNvPr>
          <p:cNvGrpSpPr/>
          <p:nvPr/>
        </p:nvGrpSpPr>
        <p:grpSpPr>
          <a:xfrm>
            <a:off x="2219248" y="3270016"/>
            <a:ext cx="7619168" cy="3454849"/>
            <a:chOff x="1507201" y="3228281"/>
            <a:chExt cx="7619168" cy="3454849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5491FC01-BBD2-4A6C-8A28-36145E8CB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12" t="19007" r="28185" b="15347"/>
            <a:stretch/>
          </p:blipFill>
          <p:spPr>
            <a:xfrm>
              <a:off x="1507201" y="3271350"/>
              <a:ext cx="2467121" cy="3411780"/>
            </a:xfrm>
            <a:prstGeom prst="rect">
              <a:avLst/>
            </a:prstGeom>
          </p:spPr>
        </p:pic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2F40C9E5-DBAC-4FC8-8469-C3AFC92320C4}"/>
                </a:ext>
              </a:extLst>
            </p:cNvPr>
            <p:cNvCxnSpPr>
              <a:cxnSpLocks/>
            </p:cNvCxnSpPr>
            <p:nvPr/>
          </p:nvCxnSpPr>
          <p:spPr>
            <a:xfrm>
              <a:off x="2491408" y="4792573"/>
              <a:ext cx="2588592" cy="1058117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9D683E2E-E4D9-49A4-AD84-E76ACFEC2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1408" y="3646436"/>
              <a:ext cx="3631096" cy="1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" name="Conector recto 41">
              <a:extLst>
                <a:ext uri="{FF2B5EF4-FFF2-40B4-BE49-F238E27FC236}">
                  <a16:creationId xmlns:a16="http://schemas.microsoft.com/office/drawing/2014/main" id="{D7D0C9A3-D4B5-4436-BFF5-7D9C452A9882}"/>
                </a:ext>
              </a:extLst>
            </p:cNvPr>
            <p:cNvCxnSpPr>
              <a:cxnSpLocks/>
            </p:cNvCxnSpPr>
            <p:nvPr/>
          </p:nvCxnSpPr>
          <p:spPr>
            <a:xfrm>
              <a:off x="2464904" y="3887580"/>
              <a:ext cx="4455749" cy="904993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3AB33D2D-2C69-49A5-92B9-0CFA60D1A7F6}"/>
                </a:ext>
              </a:extLst>
            </p:cNvPr>
            <p:cNvSpPr txBox="1"/>
            <p:nvPr/>
          </p:nvSpPr>
          <p:spPr>
            <a:xfrm>
              <a:off x="6428687" y="3228281"/>
              <a:ext cx="1648513" cy="646331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chemeClr val="tx1"/>
                  </a:solidFill>
                </a:rPr>
                <a:t>Barranquilla</a:t>
              </a:r>
            </a:p>
            <a:p>
              <a:r>
                <a:rPr lang="es-CO" dirty="0">
                  <a:solidFill>
                    <a:schemeClr val="tx1"/>
                  </a:solidFill>
                </a:rPr>
                <a:t>Palomino</a:t>
              </a:r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DCFC8BF8-5A98-4EE9-AAC9-D6675289B7DE}"/>
                </a:ext>
              </a:extLst>
            </p:cNvPr>
            <p:cNvSpPr/>
            <p:nvPr/>
          </p:nvSpPr>
          <p:spPr>
            <a:xfrm>
              <a:off x="7118607" y="4100077"/>
              <a:ext cx="2007762" cy="175432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>
              <a:spAutoFit/>
            </a:bodyPr>
            <a:lstStyle/>
            <a:p>
              <a:r>
                <a:rPr lang="es-CO" dirty="0" err="1">
                  <a:solidFill>
                    <a:schemeClr val="tx1"/>
                  </a:solidFill>
                </a:rPr>
                <a:t>Atanquez</a:t>
              </a:r>
              <a:endParaRPr lang="es-CO" dirty="0">
                <a:solidFill>
                  <a:schemeClr val="tx1"/>
                </a:solidFill>
              </a:endParaRPr>
            </a:p>
            <a:p>
              <a:r>
                <a:rPr lang="es-CO" dirty="0" err="1">
                  <a:solidFill>
                    <a:schemeClr val="tx1"/>
                  </a:solidFill>
                </a:rPr>
                <a:t>Patillal</a:t>
              </a:r>
              <a:r>
                <a:rPr lang="es-CO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es-CO" dirty="0">
                  <a:solidFill>
                    <a:schemeClr val="tx1"/>
                  </a:solidFill>
                </a:rPr>
                <a:t>La Mina </a:t>
              </a:r>
            </a:p>
            <a:p>
              <a:r>
                <a:rPr lang="es-CO" dirty="0" err="1">
                  <a:solidFill>
                    <a:schemeClr val="tx1"/>
                  </a:solidFill>
                </a:rPr>
                <a:t>Chemeskemena</a:t>
              </a:r>
              <a:r>
                <a:rPr lang="es-CO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es-CO" dirty="0">
                  <a:solidFill>
                    <a:schemeClr val="tx1"/>
                  </a:solidFill>
                </a:rPr>
                <a:t>Guatapurí</a:t>
              </a:r>
            </a:p>
            <a:p>
              <a:r>
                <a:rPr lang="es-CO" dirty="0" err="1">
                  <a:solidFill>
                    <a:schemeClr val="tx1"/>
                  </a:solidFill>
                </a:rPr>
                <a:t>Maruamake</a:t>
              </a:r>
              <a:endParaRPr lang="es-CO" dirty="0">
                <a:solidFill>
                  <a:schemeClr val="tx1"/>
                </a:solidFill>
              </a:endParaRPr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A88DF63F-921B-4867-ADC3-5CADF0CD1806}"/>
                </a:ext>
              </a:extLst>
            </p:cNvPr>
            <p:cNvSpPr/>
            <p:nvPr/>
          </p:nvSpPr>
          <p:spPr>
            <a:xfrm>
              <a:off x="5277954" y="5492321"/>
              <a:ext cx="1523999" cy="92333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>
              <a:spAutoFit/>
            </a:bodyPr>
            <a:lstStyle/>
            <a:p>
              <a:r>
                <a:rPr lang="es-CO" dirty="0">
                  <a:solidFill>
                    <a:schemeClr val="tx1"/>
                  </a:solidFill>
                </a:rPr>
                <a:t>Bogotá</a:t>
              </a:r>
            </a:p>
            <a:p>
              <a:r>
                <a:rPr lang="es-CO" dirty="0">
                  <a:solidFill>
                    <a:schemeClr val="tx1"/>
                  </a:solidFill>
                </a:rPr>
                <a:t>La Aguadita</a:t>
              </a:r>
            </a:p>
            <a:p>
              <a:r>
                <a:rPr lang="es-CO" dirty="0">
                  <a:solidFill>
                    <a:schemeClr val="tx1"/>
                  </a:solidFill>
                </a:rPr>
                <a:t>Cota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568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Personalizado 1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FFC000"/>
      </a:accent1>
      <a:accent2>
        <a:srgbClr val="00B0F0"/>
      </a:accent2>
      <a:accent3>
        <a:srgbClr val="21D72A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Pizarr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TM04033929[[fn=Pizarra]]</Template>
  <TotalTime>0</TotalTime>
  <Words>1015</Words>
  <Application>Microsoft Office PowerPoint</Application>
  <PresentationFormat>Panorámica</PresentationFormat>
  <Paragraphs>99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Abadi</vt:lpstr>
      <vt:lpstr>Arial</vt:lpstr>
      <vt:lpstr>Calibri</vt:lpstr>
      <vt:lpstr>Calisto MT</vt:lpstr>
      <vt:lpstr>Candara</vt:lpstr>
      <vt:lpstr>Papyrus</vt:lpstr>
      <vt:lpstr>Wingdings</vt:lpstr>
      <vt:lpstr>Wingdings 2</vt:lpstr>
      <vt:lpstr>Pizarra</vt:lpstr>
      <vt:lpstr>PROPUESTA MATRICIAL DE DIÁLOGO DE SABERES DESDE  LA COMUNICACIÓN DE LO SAGRADO  Un aporte desde los pueblos Kankuamo y Kogui de la Sierra Nevada de Santa Marta, Colombia</vt:lpstr>
      <vt:lpstr>Los Pueblos Kankuamo y Kogui</vt:lpstr>
      <vt:lpstr>Presentación de PowerPoint</vt:lpstr>
      <vt:lpstr>El problema de investigación</vt:lpstr>
      <vt:lpstr>Presentación de PowerPoint</vt:lpstr>
      <vt:lpstr>El contexto</vt:lpstr>
      <vt:lpstr>Presentación de PowerPoint</vt:lpstr>
      <vt:lpstr>La metodología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Catalina Campuzano Rodriguez</dc:creator>
  <cp:lastModifiedBy>Catalina Campuzano</cp:lastModifiedBy>
  <cp:revision>96</cp:revision>
  <dcterms:created xsi:type="dcterms:W3CDTF">2019-06-07T16:02:24Z</dcterms:created>
  <dcterms:modified xsi:type="dcterms:W3CDTF">2020-04-25T01:57:53Z</dcterms:modified>
</cp:coreProperties>
</file>